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0" r:id="rId2"/>
  </p:sldMasterIdLst>
  <p:notesMasterIdLst>
    <p:notesMasterId r:id="rId47"/>
  </p:notesMasterIdLst>
  <p:handoutMasterIdLst>
    <p:handoutMasterId r:id="rId48"/>
  </p:handoutMasterIdLst>
  <p:sldIdLst>
    <p:sldId id="256" r:id="rId3"/>
    <p:sldId id="966" r:id="rId4"/>
    <p:sldId id="947" r:id="rId5"/>
    <p:sldId id="948" r:id="rId6"/>
    <p:sldId id="946" r:id="rId7"/>
    <p:sldId id="988" r:id="rId8"/>
    <p:sldId id="987" r:id="rId9"/>
    <p:sldId id="989" r:id="rId10"/>
    <p:sldId id="949" r:id="rId11"/>
    <p:sldId id="950" r:id="rId12"/>
    <p:sldId id="1005" r:id="rId13"/>
    <p:sldId id="951" r:id="rId14"/>
    <p:sldId id="952" r:id="rId15"/>
    <p:sldId id="953" r:id="rId16"/>
    <p:sldId id="954" r:id="rId17"/>
    <p:sldId id="955" r:id="rId18"/>
    <p:sldId id="956" r:id="rId19"/>
    <p:sldId id="1000" r:id="rId20"/>
    <p:sldId id="1001" r:id="rId21"/>
    <p:sldId id="999" r:id="rId22"/>
    <p:sldId id="1002" r:id="rId23"/>
    <p:sldId id="1004" r:id="rId24"/>
    <p:sldId id="1008" r:id="rId25"/>
    <p:sldId id="1009" r:id="rId26"/>
    <p:sldId id="1003" r:id="rId27"/>
    <p:sldId id="1006" r:id="rId28"/>
    <p:sldId id="957" r:id="rId29"/>
    <p:sldId id="958" r:id="rId30"/>
    <p:sldId id="998" r:id="rId31"/>
    <p:sldId id="959" r:id="rId32"/>
    <p:sldId id="960" r:id="rId33"/>
    <p:sldId id="961" r:id="rId34"/>
    <p:sldId id="991" r:id="rId35"/>
    <p:sldId id="1010" r:id="rId36"/>
    <p:sldId id="990" r:id="rId37"/>
    <p:sldId id="992" r:id="rId38"/>
    <p:sldId id="993" r:id="rId39"/>
    <p:sldId id="994" r:id="rId40"/>
    <p:sldId id="996" r:id="rId41"/>
    <p:sldId id="997" r:id="rId42"/>
    <p:sldId id="962" r:id="rId43"/>
    <p:sldId id="685" r:id="rId44"/>
    <p:sldId id="964" r:id="rId45"/>
    <p:sldId id="965" r:id="rId4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F3EF17E-CC93-48A4-9DBA-644BAE71D179}">
          <p14:sldIdLst>
            <p14:sldId id="256"/>
            <p14:sldId id="966"/>
            <p14:sldId id="947"/>
            <p14:sldId id="948"/>
          </p14:sldIdLst>
        </p14:section>
        <p14:section name="break" id="{1463BE3C-CC3C-4F46-A043-447808D7931E}">
          <p14:sldIdLst>
            <p14:sldId id="946"/>
            <p14:sldId id="988"/>
            <p14:sldId id="987"/>
            <p14:sldId id="989"/>
            <p14:sldId id="949"/>
            <p14:sldId id="950"/>
            <p14:sldId id="1005"/>
            <p14:sldId id="951"/>
            <p14:sldId id="952"/>
            <p14:sldId id="953"/>
            <p14:sldId id="954"/>
            <p14:sldId id="955"/>
            <p14:sldId id="956"/>
            <p14:sldId id="1000"/>
            <p14:sldId id="1001"/>
            <p14:sldId id="999"/>
            <p14:sldId id="1002"/>
            <p14:sldId id="1004"/>
            <p14:sldId id="1008"/>
            <p14:sldId id="1009"/>
            <p14:sldId id="1003"/>
            <p14:sldId id="1006"/>
            <p14:sldId id="957"/>
            <p14:sldId id="958"/>
            <p14:sldId id="998"/>
            <p14:sldId id="959"/>
            <p14:sldId id="960"/>
            <p14:sldId id="961"/>
            <p14:sldId id="991"/>
            <p14:sldId id="1010"/>
            <p14:sldId id="990"/>
            <p14:sldId id="992"/>
            <p14:sldId id="993"/>
            <p14:sldId id="994"/>
            <p14:sldId id="996"/>
            <p14:sldId id="997"/>
            <p14:sldId id="962"/>
            <p14:sldId id="685"/>
            <p14:sldId id="964"/>
            <p14:sldId id="9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TYAARIFIANTO" initials="ADF" lastIdx="1" clrIdx="0">
    <p:extLst>
      <p:ext uri="{19B8F6BF-5375-455C-9EA6-DF929625EA0E}">
        <p15:presenceInfo xmlns:p15="http://schemas.microsoft.com/office/powerpoint/2012/main" userId="ANDITYAARIFI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00CC00"/>
    <a:srgbClr val="29AF8C"/>
    <a:srgbClr val="66FF33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8" autoAdjust="0"/>
    <p:restoredTop sz="91069" autoAdjust="0"/>
  </p:normalViewPr>
  <p:slideViewPr>
    <p:cSldViewPr snapToGrid="0" snapToObjects="1">
      <p:cViewPr>
        <p:scale>
          <a:sx n="100" d="100"/>
          <a:sy n="100" d="100"/>
        </p:scale>
        <p:origin x="720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28-Nov-20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28-Nov-20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efkine.com/general/2016/09/05/backpropagation-in-convolutional-neural-networks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lideshare.net/kuwajima/cnnbp" TargetMode="External"/><Relationship Id="rId4" Type="http://schemas.openxmlformats.org/officeDocument/2006/relationships/hyperlink" Target="https://grzegorzgwardys.wordpress.com/2016/04/22/8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http://jefkine.com/general/2016/09/05/backpropagation-in-convolutional-neural-networks/</a:t>
            </a:r>
            <a:endParaRPr lang="en-US" dirty="0"/>
          </a:p>
          <a:p>
            <a:r>
              <a:rPr lang="en-US" dirty="0">
                <a:hlinkClick r:id="rId4"/>
              </a:rPr>
              <a:t>https://grzegorzgwardys.wordpress.com/2016/04/22/8/</a:t>
            </a:r>
            <a:endParaRPr lang="en-US" dirty="0"/>
          </a:p>
          <a:p>
            <a:r>
              <a:rPr lang="en-US" dirty="0"/>
              <a:t>http://andrew.gibiansky.com/blog/machine-learning/convolutional-neural-networks</a:t>
            </a:r>
          </a:p>
          <a:p>
            <a:r>
              <a:rPr lang="en-US" dirty="0">
                <a:hlinkClick r:id="rId5"/>
              </a:rPr>
              <a:t>http://www.slideshare.net/kuwajima/cnnbp</a:t>
            </a:r>
            <a:endParaRPr lang="en-US" dirty="0"/>
          </a:p>
          <a:p>
            <a:r>
              <a:rPr lang="en-US" dirty="0"/>
              <a:t>http://soumith.ch/ex/pages/2014/08/07/why-rotate-weights-convolution-gradient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4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4807D18-3EBE-4E6F-BCCD-59F37C7DECB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7268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0C40E-CB92-478D-884A-688CBF6D2783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479D0-FAC2-4D6C-B2F1-6A2D0D68F6A9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6C0E-4900-4306-A394-A4E39CA21163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D1326-1BD4-4DC4-9F51-9647ED5CC21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1C7A1-AC8A-48ED-AA5D-7F12D99FB82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F43E82C-B8C5-42ED-B543-E229A43E86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 (Body)"/>
              </a:defRPr>
            </a:lvl1pPr>
          </a:lstStyle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5A6AC91-561D-42AF-B09A-95B12AD1F3F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 (Body)"/>
              </a:defRPr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pPr>
                <a:defRPr/>
              </a:pPr>
              <a:t>28-Nov-20</a:t>
            </a:fld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7B4B5FD7-FD7A-4D12-A030-BB88A12DE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  <a:latin typeface="Verdana (Body)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7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D54F5-EACF-4100-AE94-304BAB140F3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D54F5-EACF-4100-AE94-304BAB140F3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396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6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4: One-Stage Object Detection 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200" dirty="0"/>
              <a:t>Divide image into </a:t>
            </a:r>
            <a:r>
              <a:rPr lang="en-US" sz="2200" dirty="0">
                <a:solidFill>
                  <a:srgbClr val="0000FF"/>
                </a:solidFill>
              </a:rPr>
              <a:t>S x S </a:t>
            </a:r>
            <a:r>
              <a:rPr lang="en-US" sz="2200" dirty="0"/>
              <a:t>grid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Within each grid cell predict: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B</a:t>
            </a:r>
            <a:r>
              <a:rPr lang="en-US" sz="2200" dirty="0"/>
              <a:t> Bounding Boxes: each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4 </a:t>
            </a:r>
            <a:r>
              <a:rPr lang="en-US" sz="2200" dirty="0"/>
              <a:t>coordinates + confidence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Class scores: </a:t>
            </a:r>
            <a:r>
              <a:rPr lang="en-US" sz="2200" dirty="0">
                <a:solidFill>
                  <a:srgbClr val="FF0000"/>
                </a:solidFill>
              </a:rPr>
              <a:t>C numbers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Regression from image to </a:t>
            </a:r>
            <a:br>
              <a:rPr lang="en-US" sz="2200" dirty="0"/>
            </a:br>
            <a:r>
              <a:rPr lang="en-US" sz="2200" dirty="0">
                <a:solidFill>
                  <a:srgbClr val="0000FF"/>
                </a:solidFill>
              </a:rPr>
              <a:t>S x S </a:t>
            </a:r>
            <a:r>
              <a:rPr lang="en-US" sz="2200" dirty="0"/>
              <a:t>x (</a:t>
            </a:r>
            <a:r>
              <a:rPr lang="en-US" sz="2200" dirty="0">
                <a:solidFill>
                  <a:srgbClr val="FF0000"/>
                </a:solidFill>
              </a:rPr>
              <a:t>5 * B + C</a:t>
            </a:r>
            <a:r>
              <a:rPr lang="en-US" sz="2200" dirty="0"/>
              <a:t>) tensor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Direct prediction using a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as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6" name="Picture 15" descr="A picture containing grass, building&#10;&#10;Description generated with high confidence">
            <a:extLst>
              <a:ext uri="{FF2B5EF4-FFF2-40B4-BE49-F238E27FC236}">
                <a16:creationId xmlns:a16="http://schemas.microsoft.com/office/drawing/2014/main" id="{45A2C4FD-E169-4199-B701-A16AC04CB1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806" y="1532269"/>
            <a:ext cx="2518117" cy="2590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3E246-06BB-417D-B06C-BE433161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4351057"/>
            <a:ext cx="4965862" cy="1170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5FAE46-338A-46DC-85A6-6AD4435A10B5}"/>
              </a:ext>
            </a:extLst>
          </p:cNvPr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</a:t>
            </a:r>
            <a:r>
              <a:rPr lang="en-US" sz="105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2015]</a:t>
            </a:r>
          </a:p>
        </p:txBody>
      </p:sp>
    </p:spTree>
    <p:extLst>
      <p:ext uri="{BB962C8B-B14F-4D97-AF65-F5344CB8AC3E}">
        <p14:creationId xmlns:p14="http://schemas.microsoft.com/office/powerpoint/2010/main" val="2992450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</a:t>
            </a:r>
            <a:r>
              <a:rPr lang="en-US" sz="105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2015]</a:t>
            </a:r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C203603-8C39-42C6-B4F8-37756977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1" y="2108073"/>
            <a:ext cx="9482138" cy="39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85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</a:t>
            </a:r>
            <a:r>
              <a:rPr lang="en-US" sz="105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2015]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5A6EE1-FAD0-4CEB-9AB3-5D1B17C2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6" y="2171701"/>
            <a:ext cx="11678297" cy="35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4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81ED62D-4E28-4172-B62A-DAB05CD6509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09794" y="2023997"/>
            <a:ext cx="4270118" cy="402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/>
              <p:nvPr/>
            </p:nvSpPr>
            <p:spPr>
              <a:xfrm>
                <a:off x="6239455" y="3083428"/>
                <a:ext cx="1048429" cy="2413418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𝑔𝑟𝑖𝑑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55" y="3083428"/>
                <a:ext cx="1048429" cy="2413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4B1AE2A-ED3A-4EB4-867A-3A2BA1F5D66D}"/>
              </a:ext>
            </a:extLst>
          </p:cNvPr>
          <p:cNvSpPr/>
          <p:nvPr/>
        </p:nvSpPr>
        <p:spPr>
          <a:xfrm>
            <a:off x="6096001" y="2035605"/>
            <a:ext cx="387574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Class= [ car, pedestrian, none ]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B050"/>
                </a:solidFill>
              </a:rPr>
              <a:t>S = 3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 = 1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C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AEF09-4403-4240-A665-F503D917BB79}"/>
              </a:ext>
            </a:extLst>
          </p:cNvPr>
          <p:cNvSpPr/>
          <p:nvPr/>
        </p:nvSpPr>
        <p:spPr>
          <a:xfrm>
            <a:off x="7869691" y="3367446"/>
            <a:ext cx="210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Target output = </a:t>
            </a:r>
          </a:p>
          <a:p>
            <a:r>
              <a:rPr lang="en-US" dirty="0">
                <a:solidFill>
                  <a:srgbClr val="00B050"/>
                </a:solidFill>
              </a:rPr>
              <a:t>3x3</a:t>
            </a:r>
            <a:r>
              <a:rPr lang="en-US" dirty="0"/>
              <a:t>x(5*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+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05D4C5-A428-48C2-8B85-2A709E1F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17" y="4226899"/>
            <a:ext cx="120711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862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81ED62D-4E28-4172-B62A-DAB05CD6509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09794" y="2023997"/>
            <a:ext cx="4270118" cy="402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/>
              <p:nvPr/>
            </p:nvSpPr>
            <p:spPr>
              <a:xfrm>
                <a:off x="5837406" y="3082043"/>
                <a:ext cx="4540923" cy="2262158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406" y="3082043"/>
                <a:ext cx="4540923" cy="2262158"/>
              </a:xfrm>
              <a:prstGeom prst="rect">
                <a:avLst/>
              </a:prstGeom>
              <a:blipFill>
                <a:blip r:embed="rId3"/>
                <a:stretch>
                  <a:fillRect l="-1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4B1AE2A-ED3A-4EB4-867A-3A2BA1F5D66D}"/>
              </a:ext>
            </a:extLst>
          </p:cNvPr>
          <p:cNvSpPr/>
          <p:nvPr/>
        </p:nvSpPr>
        <p:spPr>
          <a:xfrm>
            <a:off x="6096001" y="2035605"/>
            <a:ext cx="387574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Class= [ car, pedestrian, none ]</a:t>
            </a:r>
          </a:p>
          <a:p>
            <a:pPr>
              <a:spcBef>
                <a:spcPts val="600"/>
              </a:spcBef>
            </a:pPr>
            <a:r>
              <a:rPr lang="en-US" dirty="0"/>
              <a:t>S = 3, </a:t>
            </a:r>
            <a:r>
              <a:rPr lang="en-US" dirty="0">
                <a:solidFill>
                  <a:srgbClr val="FF0000"/>
                </a:solidFill>
              </a:rPr>
              <a:t>B = 1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C = 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1B7745-1CF4-411C-A513-9E4C4875E552}"/>
              </a:ext>
            </a:extLst>
          </p:cNvPr>
          <p:cNvSpPr/>
          <p:nvPr/>
        </p:nvSpPr>
        <p:spPr>
          <a:xfrm>
            <a:off x="3002280" y="3953625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3BFFC6-F9D1-480A-85B7-BB98F5BE1D40}"/>
              </a:ext>
            </a:extLst>
          </p:cNvPr>
          <p:cNvSpPr/>
          <p:nvPr/>
        </p:nvSpPr>
        <p:spPr>
          <a:xfrm>
            <a:off x="4955770" y="374580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EE6259-3DB4-474E-B299-99C63F46ABF2}"/>
              </a:ext>
            </a:extLst>
          </p:cNvPr>
          <p:cNvSpPr/>
          <p:nvPr/>
        </p:nvSpPr>
        <p:spPr>
          <a:xfrm>
            <a:off x="1775766" y="5948302"/>
            <a:ext cx="8553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</a:t>
            </a:r>
            <a:r>
              <a:rPr lang="en-US" sz="12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200" dirty="0">
                <a:solidFill>
                  <a:srgbClr val="0000FF"/>
                </a:solidFill>
                <a:latin typeface="ArialMT"/>
              </a:rPr>
              <a:t> 2015]</a:t>
            </a:r>
          </a:p>
          <a:p>
            <a:pPr algn="r"/>
            <a:r>
              <a:rPr lang="en-US" sz="1200" dirty="0">
                <a:solidFill>
                  <a:srgbClr val="0000FF"/>
                </a:solidFill>
              </a:rPr>
              <a:t>Liu et al, “SSD: Single-Shot </a:t>
            </a:r>
            <a:r>
              <a:rPr lang="en-US" sz="1200" dirty="0" err="1">
                <a:solidFill>
                  <a:srgbClr val="0000FF"/>
                </a:solidFill>
              </a:rPr>
              <a:t>MultiBox</a:t>
            </a:r>
            <a:r>
              <a:rPr lang="en-US" sz="120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5102786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Anchor Boxes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1D262-49CA-4211-8BDC-43ABD51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96" y="1977656"/>
            <a:ext cx="3572166" cy="354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D8824-DEB6-4CAB-9295-6FC32735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44" y="3429000"/>
            <a:ext cx="3581710" cy="1684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D07145-7639-4EE1-A1EB-6BE78019236A}"/>
              </a:ext>
            </a:extLst>
          </p:cNvPr>
          <p:cNvSpPr/>
          <p:nvPr/>
        </p:nvSpPr>
        <p:spPr>
          <a:xfrm>
            <a:off x="6096001" y="2678972"/>
            <a:ext cx="2723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Label: Car, Pedestrian</a:t>
            </a:r>
          </a:p>
        </p:txBody>
      </p:sp>
    </p:spTree>
    <p:extLst>
      <p:ext uri="{BB962C8B-B14F-4D97-AF65-F5344CB8AC3E}">
        <p14:creationId xmlns:p14="http://schemas.microsoft.com/office/powerpoint/2010/main" val="29385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Anchor Boxes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E55E8-07D1-4808-8458-18F2AECB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37" y="2468069"/>
            <a:ext cx="6906819" cy="35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427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Faster</a:t>
            </a:r>
            <a:r>
              <a:rPr lang="en-US" dirty="0"/>
              <a:t> than Faster R-CNN</a:t>
            </a:r>
            <a:br>
              <a:rPr lang="en-US" dirty="0"/>
            </a:br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not as good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101" y="2185639"/>
            <a:ext cx="5600700" cy="3171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C29BC0-4DEE-4D3D-A72A-38A5C26C3086}"/>
              </a:ext>
            </a:extLst>
          </p:cNvPr>
          <p:cNvSpPr/>
          <p:nvPr/>
        </p:nvSpPr>
        <p:spPr>
          <a:xfrm>
            <a:off x="3638843" y="602069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2015]</a:t>
            </a:r>
          </a:p>
        </p:txBody>
      </p:sp>
    </p:spTree>
    <p:extLst>
      <p:ext uri="{BB962C8B-B14F-4D97-AF65-F5344CB8AC3E}">
        <p14:creationId xmlns:p14="http://schemas.microsoft.com/office/powerpoint/2010/main" val="33819299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Use VGG16</a:t>
            </a:r>
          </a:p>
          <a:p>
            <a:r>
              <a:rPr lang="en-US" sz="2000" dirty="0"/>
              <a:t>Use multi-scale object detection from multiple feature maps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D895278-81ED-466F-A9A5-E89185BF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8" y="3176404"/>
            <a:ext cx="10757697" cy="2345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9D701-9EA2-4123-9BB3-F503CCEC97E6}"/>
              </a:ext>
            </a:extLst>
          </p:cNvPr>
          <p:cNvSpPr txBox="1"/>
          <p:nvPr/>
        </p:nvSpPr>
        <p:spPr>
          <a:xfrm>
            <a:off x="5053013" y="6050012"/>
            <a:ext cx="694372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332521729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SSD only uses upper layers for detection and therefore performs much worse for small objects.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50146A0-F071-43F7-80D6-F4894EB7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806184"/>
            <a:ext cx="9896475" cy="3228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915F3-0A87-47FA-81DB-5D8940CD150A}"/>
              </a:ext>
            </a:extLst>
          </p:cNvPr>
          <p:cNvSpPr txBox="1"/>
          <p:nvPr/>
        </p:nvSpPr>
        <p:spPr>
          <a:xfrm>
            <a:off x="5053013" y="6050012"/>
            <a:ext cx="694372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90248736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Object Localization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2: Classical Object Detection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3: Two-Stage Object Detection</a:t>
            </a:r>
          </a:p>
          <a:p>
            <a:r>
              <a:rPr lang="en-US" dirty="0"/>
              <a:t>Part 4: One-Stage Object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589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64BBA-6B33-4694-B967-53B5A8F21266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id-ID" sz="2000" dirty="0"/>
              <a:t>YOLOv2</a:t>
            </a:r>
            <a:r>
              <a:rPr lang="en-US" sz="2000" dirty="0"/>
              <a:t> / YOLO9000</a:t>
            </a:r>
          </a:p>
          <a:p>
            <a:pPr lvl="1"/>
            <a:r>
              <a:rPr lang="id-ID" sz="1800" dirty="0"/>
              <a:t>Batch normalization</a:t>
            </a:r>
            <a:endParaRPr lang="en-US" sz="1800" dirty="0"/>
          </a:p>
          <a:p>
            <a:pPr lvl="1"/>
            <a:r>
              <a:rPr lang="id-ID" sz="1800" dirty="0"/>
              <a:t>High-resolution classifier</a:t>
            </a:r>
            <a:endParaRPr lang="en-US" sz="1800" dirty="0"/>
          </a:p>
          <a:p>
            <a:pPr lvl="1"/>
            <a:r>
              <a:rPr lang="id-ID" sz="1800" dirty="0"/>
              <a:t>Convolutional with Anchor Boxes</a:t>
            </a:r>
            <a:endParaRPr lang="en-US" sz="1800" dirty="0"/>
          </a:p>
          <a:p>
            <a:pPr lvl="1"/>
            <a:r>
              <a:rPr lang="en-US" sz="1800" dirty="0"/>
              <a:t>K-mean clustering of box dimensions</a:t>
            </a:r>
          </a:p>
          <a:p>
            <a:pPr lvl="1"/>
            <a:r>
              <a:rPr lang="en-US" sz="1800" dirty="0"/>
              <a:t>Direct location prediction</a:t>
            </a:r>
          </a:p>
          <a:p>
            <a:pPr lvl="1"/>
            <a:r>
              <a:rPr lang="en-US" sz="1800" dirty="0"/>
              <a:t>Multi-scale training</a:t>
            </a:r>
          </a:p>
          <a:p>
            <a:pPr lvl="1"/>
            <a:r>
              <a:rPr lang="en-US" sz="1800" dirty="0"/>
              <a:t>Light-weighted base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452F57-7C8F-4291-A5CD-7B6F78AB2A9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880337" y="2009551"/>
            <a:ext cx="5818716" cy="4002313"/>
          </a:xfrm>
        </p:spPr>
        <p:txBody>
          <a:bodyPr/>
          <a:lstStyle/>
          <a:p>
            <a:r>
              <a:rPr lang="en-US" sz="2000" dirty="0"/>
              <a:t>YOLOv3</a:t>
            </a:r>
          </a:p>
          <a:p>
            <a:pPr lvl="1"/>
            <a:r>
              <a:rPr lang="en-US" sz="1800" dirty="0"/>
              <a:t>More complex backbone for feature extraction</a:t>
            </a:r>
          </a:p>
          <a:p>
            <a:pPr lvl="1"/>
            <a:r>
              <a:rPr lang="en-US" sz="1800" dirty="0"/>
              <a:t>Darknet + ResNet: Use 3×3 and 1×1 filters with skip connections </a:t>
            </a:r>
          </a:p>
          <a:p>
            <a:pPr lvl="1"/>
            <a:r>
              <a:rPr lang="en-US" sz="1800" dirty="0"/>
              <a:t>Feature Pyramid Networks (FPN) like Feature Pyramid</a:t>
            </a:r>
          </a:p>
          <a:p>
            <a:pPr lvl="1"/>
            <a:r>
              <a:rPr lang="id-ID" sz="1800" dirty="0"/>
              <a:t>less BFLOP</a:t>
            </a:r>
            <a:r>
              <a:rPr lang="en-US" sz="1800" dirty="0"/>
              <a:t>, same classification accuracy, 2x faster compared to ResNet-152</a:t>
            </a:r>
            <a:endParaRPr lang="id-ID" sz="1800" dirty="0"/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Improvements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2845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Use an architecture called </a:t>
            </a:r>
            <a:r>
              <a:rPr lang="en-US" sz="2000" dirty="0" err="1"/>
              <a:t>DarkNet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YOLOv1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4E72E-66C7-41D1-96E7-4CC668FD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3428698"/>
            <a:ext cx="9201150" cy="27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821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Improved: DarkNet-19</a:t>
            </a:r>
          </a:p>
          <a:p>
            <a:r>
              <a:rPr lang="en-US" sz="2000" dirty="0"/>
              <a:t>Partially flattens features maps and concatenates it with another lower resolution maps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YOLOv2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39BF7-FF30-468E-890B-9E60A114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3" y="3581400"/>
            <a:ext cx="1123461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613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06BD5658-F888-4546-90B6-18C11ABD34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Improved: DarkNet-53</a:t>
            </a:r>
          </a:p>
          <a:p>
            <a:r>
              <a:rPr lang="en-US" sz="2000" dirty="0"/>
              <a:t>predicts boxes at 3 different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72B29F5-395E-4862-A064-EA0F30AC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6" y="3194014"/>
            <a:ext cx="10617724" cy="29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907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06BD5658-F888-4546-90B6-18C11ABD34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Improved: DarkNet-53</a:t>
            </a:r>
          </a:p>
          <a:p>
            <a:r>
              <a:rPr lang="en-US" sz="2000" dirty="0"/>
              <a:t>predicts boxes at 3 different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08CC1-7FFB-4FBB-A8CE-DE506BF0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7" y="3261973"/>
            <a:ext cx="2291508" cy="2270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952BB-D6CA-4A9A-A07F-1804513E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5" y="3256657"/>
            <a:ext cx="2291508" cy="2275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4F31FF-9306-4008-A78F-403F1786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593" y="3256657"/>
            <a:ext cx="2286191" cy="2270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0560AD-2BF3-4B32-B193-8085FBE8D177}"/>
              </a:ext>
            </a:extLst>
          </p:cNvPr>
          <p:cNvSpPr txBox="1"/>
          <p:nvPr/>
        </p:nvSpPr>
        <p:spPr>
          <a:xfrm>
            <a:off x="2334498" y="5532214"/>
            <a:ext cx="9683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13x13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C5ED3-6611-4E56-A39D-0BE0706F3FA8}"/>
              </a:ext>
            </a:extLst>
          </p:cNvPr>
          <p:cNvSpPr txBox="1"/>
          <p:nvPr/>
        </p:nvSpPr>
        <p:spPr>
          <a:xfrm>
            <a:off x="5538336" y="5532214"/>
            <a:ext cx="9683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26x26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1C41A-18DB-4EF1-B117-E4F6FAF4EC3A}"/>
              </a:ext>
            </a:extLst>
          </p:cNvPr>
          <p:cNvSpPr txBox="1"/>
          <p:nvPr/>
        </p:nvSpPr>
        <p:spPr>
          <a:xfrm>
            <a:off x="8742174" y="5532214"/>
            <a:ext cx="9683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52x52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5374389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455920" cy="4025490"/>
          </a:xfrm>
        </p:spPr>
        <p:txBody>
          <a:bodyPr/>
          <a:lstStyle/>
          <a:p>
            <a:r>
              <a:rPr lang="en-US" sz="2000" dirty="0" err="1"/>
              <a:t>DarkNet</a:t>
            </a:r>
            <a:r>
              <a:rPr lang="en-US" sz="2000" dirty="0"/>
              <a:t> + ResNet</a:t>
            </a:r>
          </a:p>
          <a:p>
            <a:r>
              <a:rPr lang="en-US" sz="2000" dirty="0"/>
              <a:t>3×3 and 1×1 filters with skip connections </a:t>
            </a:r>
          </a:p>
          <a:p>
            <a:r>
              <a:rPr lang="en-US" sz="2000" dirty="0"/>
              <a:t>less BFLOP, same classification accuracy, 2x faster compared to ResNet-152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DarkNet-53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8536ECD-A15D-42E0-B340-E5904C09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49" y="1336418"/>
            <a:ext cx="3457575" cy="47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9636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vs SSD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1BCD507-158E-4057-B49B-071E26F7281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86834" y="2200275"/>
            <a:ext cx="6270010" cy="369851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FF7863-A50E-47C0-AF51-5BB0CB0D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819150"/>
            <a:ext cx="5029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374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932781" y="3001930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8962213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0301BCF-1A04-4B9C-AC64-2F7C3FE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4464" y="1724380"/>
            <a:ext cx="3714245" cy="300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DDD23-68F2-40A3-A667-3DF3081A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89" y="1849224"/>
            <a:ext cx="2453552" cy="2876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00BDA-4D95-4D85-AC57-B19CD3D2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9" y="2289961"/>
            <a:ext cx="2630541" cy="243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5CA4C-AD44-46DD-AF12-EEED1386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254" y="1849224"/>
            <a:ext cx="2806768" cy="2876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7EA6D6-9DB1-411A-AF3F-57536DAA9607}"/>
              </a:ext>
            </a:extLst>
          </p:cNvPr>
          <p:cNvSpPr txBox="1"/>
          <p:nvPr/>
        </p:nvSpPr>
        <p:spPr>
          <a:xfrm>
            <a:off x="248348" y="4974667"/>
            <a:ext cx="263054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“Slow” R-CNN</a:t>
            </a:r>
            <a:r>
              <a:rPr lang="en-US" sz="1600" dirty="0"/>
              <a:t>:</a:t>
            </a:r>
          </a:p>
          <a:p>
            <a:r>
              <a:rPr lang="en-US" sz="1600" dirty="0"/>
              <a:t>Run CNN independently for each region</a:t>
            </a:r>
            <a:endParaRPr lang="id-ID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09FD9-E776-4AF3-966A-3DE7E8218E84}"/>
              </a:ext>
            </a:extLst>
          </p:cNvPr>
          <p:cNvSpPr txBox="1"/>
          <p:nvPr/>
        </p:nvSpPr>
        <p:spPr>
          <a:xfrm>
            <a:off x="3155342" y="4974667"/>
            <a:ext cx="325609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Fast R-CNN</a:t>
            </a:r>
            <a:r>
              <a:rPr lang="en-US" sz="1600" dirty="0"/>
              <a:t>:</a:t>
            </a:r>
          </a:p>
          <a:p>
            <a:r>
              <a:rPr lang="en-US" sz="1600" dirty="0"/>
              <a:t>Apply differentiable cropping to shared image features</a:t>
            </a:r>
            <a:endParaRPr lang="id-ID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3D548-60C7-4AA9-A465-10E1BF916236}"/>
              </a:ext>
            </a:extLst>
          </p:cNvPr>
          <p:cNvSpPr txBox="1"/>
          <p:nvPr/>
        </p:nvSpPr>
        <p:spPr>
          <a:xfrm>
            <a:off x="6805847" y="4974667"/>
            <a:ext cx="235942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Faster R-CNN</a:t>
            </a:r>
            <a:r>
              <a:rPr lang="en-US" sz="1600" dirty="0"/>
              <a:t>:</a:t>
            </a:r>
          </a:p>
          <a:p>
            <a:r>
              <a:rPr lang="en-US" sz="1600" dirty="0"/>
              <a:t>Compute proposals</a:t>
            </a:r>
          </a:p>
          <a:p>
            <a:r>
              <a:rPr lang="en-US" sz="1600" dirty="0"/>
              <a:t>with CNN</a:t>
            </a:r>
            <a:endParaRPr lang="id-ID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974498-2A04-4125-ADF2-C8BC2D119A2B}"/>
              </a:ext>
            </a:extLst>
          </p:cNvPr>
          <p:cNvSpPr txBox="1"/>
          <p:nvPr/>
        </p:nvSpPr>
        <p:spPr>
          <a:xfrm>
            <a:off x="9420336" y="4974667"/>
            <a:ext cx="223295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Single-Stage</a:t>
            </a:r>
            <a:r>
              <a:rPr lang="en-US" sz="1600" dirty="0"/>
              <a:t>:</a:t>
            </a:r>
          </a:p>
          <a:p>
            <a:r>
              <a:rPr lang="en-US" sz="1600" dirty="0"/>
              <a:t>Fully convolutional</a:t>
            </a:r>
          </a:p>
          <a:p>
            <a:r>
              <a:rPr lang="en-US" sz="1600" dirty="0"/>
              <a:t>detector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10868160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Find a fixed number of objects (one or many)</a:t>
            </a:r>
          </a:p>
          <a:p>
            <a:r>
              <a:rPr lang="en-US" dirty="0"/>
              <a:t>L2 regression from CNN features to box coordinates</a:t>
            </a:r>
          </a:p>
          <a:p>
            <a:r>
              <a:rPr lang="en-US" dirty="0"/>
              <a:t>Much simpler than detection</a:t>
            </a:r>
          </a:p>
          <a:p>
            <a:endParaRPr lang="en-US" dirty="0"/>
          </a:p>
          <a:p>
            <a:r>
              <a:rPr lang="en-US" b="1" dirty="0" err="1"/>
              <a:t>Overfeat</a:t>
            </a:r>
            <a:r>
              <a:rPr lang="en-US" dirty="0"/>
              <a:t>: Regression + efficient sliding window </a:t>
            </a:r>
          </a:p>
          <a:p>
            <a:r>
              <a:rPr lang="en-US" dirty="0">
                <a:solidFill>
                  <a:srgbClr val="0000FF"/>
                </a:solidFill>
              </a:rPr>
              <a:t>Deeper networks do better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– Localization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709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27DE5293-A832-4442-8364-B0700A50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585951"/>
            <a:ext cx="5773532" cy="466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E6EB5-3758-49F5-9825-8FC0EEA06F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>
                <a:solidFill>
                  <a:srgbClr val="0000FF"/>
                </a:solidFill>
              </a:rPr>
              <a:t>First: Run per image</a:t>
            </a:r>
          </a:p>
          <a:p>
            <a:pPr lvl="1"/>
            <a:r>
              <a:rPr lang="en-US" sz="2200" dirty="0"/>
              <a:t>Backbone network</a:t>
            </a:r>
          </a:p>
          <a:p>
            <a:pPr lvl="1"/>
            <a:r>
              <a:rPr lang="en-US" sz="2200" dirty="0"/>
              <a:t>Region proposal network</a:t>
            </a:r>
          </a:p>
          <a:p>
            <a:pPr lvl="2"/>
            <a:endParaRPr lang="en-US" sz="1600" dirty="0"/>
          </a:p>
          <a:p>
            <a:r>
              <a:rPr lang="en-US" sz="2200" dirty="0">
                <a:solidFill>
                  <a:srgbClr val="C00000"/>
                </a:solidFill>
              </a:rPr>
              <a:t>Second: Run per region</a:t>
            </a:r>
          </a:p>
          <a:p>
            <a:pPr lvl="1"/>
            <a:r>
              <a:rPr lang="en-US" sz="2200" dirty="0"/>
              <a:t>Crop features: </a:t>
            </a:r>
            <a:r>
              <a:rPr lang="en-US" sz="2200" dirty="0" err="1"/>
              <a:t>RoI</a:t>
            </a:r>
            <a:r>
              <a:rPr lang="en-US" sz="2200" dirty="0"/>
              <a:t> pool / align</a:t>
            </a:r>
          </a:p>
          <a:p>
            <a:pPr lvl="1"/>
            <a:r>
              <a:rPr lang="en-US" sz="2200" dirty="0"/>
              <a:t>Predict object class</a:t>
            </a:r>
          </a:p>
          <a:p>
            <a:pPr lvl="1"/>
            <a:r>
              <a:rPr lang="en-US" sz="2200" dirty="0"/>
              <a:t>Prediction </a:t>
            </a:r>
            <a:r>
              <a:rPr lang="en-US" sz="2200" dirty="0" err="1"/>
              <a:t>bbox</a:t>
            </a:r>
            <a:r>
              <a:rPr lang="en-US" sz="2200" dirty="0"/>
              <a:t> offset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Two-staged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3B08E88-9784-4256-9D6A-A725E5A5FDDF}"/>
              </a:ext>
            </a:extLst>
          </p:cNvPr>
          <p:cNvSpPr/>
          <p:nvPr/>
        </p:nvSpPr>
        <p:spPr>
          <a:xfrm>
            <a:off x="5854548" y="2541231"/>
            <a:ext cx="5259728" cy="3493809"/>
          </a:xfrm>
          <a:custGeom>
            <a:avLst/>
            <a:gdLst>
              <a:gd name="connsiteX0" fmla="*/ 0 w 4120084"/>
              <a:gd name="connsiteY0" fmla="*/ 0 h 2984431"/>
              <a:gd name="connsiteX1" fmla="*/ 4120084 w 4120084"/>
              <a:gd name="connsiteY1" fmla="*/ 0 h 2984431"/>
              <a:gd name="connsiteX2" fmla="*/ 4120084 w 4120084"/>
              <a:gd name="connsiteY2" fmla="*/ 2984431 h 2984431"/>
              <a:gd name="connsiteX3" fmla="*/ 0 w 4120084"/>
              <a:gd name="connsiteY3" fmla="*/ 2984431 h 2984431"/>
              <a:gd name="connsiteX4" fmla="*/ 0 w 4120084"/>
              <a:gd name="connsiteY4" fmla="*/ 0 h 2984431"/>
              <a:gd name="connsiteX0" fmla="*/ 0 w 4120084"/>
              <a:gd name="connsiteY0" fmla="*/ 0 h 2984431"/>
              <a:gd name="connsiteX1" fmla="*/ 1720055 w 4120084"/>
              <a:gd name="connsiteY1" fmla="*/ 0 h 2984431"/>
              <a:gd name="connsiteX2" fmla="*/ 4120084 w 4120084"/>
              <a:gd name="connsiteY2" fmla="*/ 0 h 2984431"/>
              <a:gd name="connsiteX3" fmla="*/ 4120084 w 4120084"/>
              <a:gd name="connsiteY3" fmla="*/ 2984431 h 2984431"/>
              <a:gd name="connsiteX4" fmla="*/ 0 w 4120084"/>
              <a:gd name="connsiteY4" fmla="*/ 2984431 h 2984431"/>
              <a:gd name="connsiteX5" fmla="*/ 0 w 4120084"/>
              <a:gd name="connsiteY5" fmla="*/ 0 h 2984431"/>
              <a:gd name="connsiteX0" fmla="*/ 590 w 4120674"/>
              <a:gd name="connsiteY0" fmla="*/ 0 h 2984431"/>
              <a:gd name="connsiteX1" fmla="*/ 1720645 w 4120674"/>
              <a:gd name="connsiteY1" fmla="*/ 0 h 2984431"/>
              <a:gd name="connsiteX2" fmla="*/ 4120674 w 4120674"/>
              <a:gd name="connsiteY2" fmla="*/ 0 h 2984431"/>
              <a:gd name="connsiteX3" fmla="*/ 4120674 w 4120674"/>
              <a:gd name="connsiteY3" fmla="*/ 2984431 h 2984431"/>
              <a:gd name="connsiteX4" fmla="*/ 590 w 4120674"/>
              <a:gd name="connsiteY4" fmla="*/ 2984431 h 2984431"/>
              <a:gd name="connsiteX5" fmla="*/ 0 w 4120674"/>
              <a:gd name="connsiteY5" fmla="*/ 285136 h 2984431"/>
              <a:gd name="connsiteX6" fmla="*/ 590 w 4120674"/>
              <a:gd name="connsiteY6" fmla="*/ 0 h 2984431"/>
              <a:gd name="connsiteX0" fmla="*/ 0 w 5290123"/>
              <a:gd name="connsiteY0" fmla="*/ 0 h 3584198"/>
              <a:gd name="connsiteX1" fmla="*/ 2890094 w 5290123"/>
              <a:gd name="connsiteY1" fmla="*/ 599767 h 3584198"/>
              <a:gd name="connsiteX2" fmla="*/ 5290123 w 5290123"/>
              <a:gd name="connsiteY2" fmla="*/ 599767 h 3584198"/>
              <a:gd name="connsiteX3" fmla="*/ 5290123 w 5290123"/>
              <a:gd name="connsiteY3" fmla="*/ 3584198 h 3584198"/>
              <a:gd name="connsiteX4" fmla="*/ 1170039 w 5290123"/>
              <a:gd name="connsiteY4" fmla="*/ 3584198 h 3584198"/>
              <a:gd name="connsiteX5" fmla="*/ 1169449 w 5290123"/>
              <a:gd name="connsiteY5" fmla="*/ 884903 h 3584198"/>
              <a:gd name="connsiteX6" fmla="*/ 0 w 5290123"/>
              <a:gd name="connsiteY6" fmla="*/ 0 h 3584198"/>
              <a:gd name="connsiteX0" fmla="*/ 112972 w 5403095"/>
              <a:gd name="connsiteY0" fmla="*/ 1743 h 3585941"/>
              <a:gd name="connsiteX1" fmla="*/ 3003066 w 5403095"/>
              <a:gd name="connsiteY1" fmla="*/ 601510 h 3585941"/>
              <a:gd name="connsiteX2" fmla="*/ 5403095 w 5403095"/>
              <a:gd name="connsiteY2" fmla="*/ 601510 h 3585941"/>
              <a:gd name="connsiteX3" fmla="*/ 5403095 w 5403095"/>
              <a:gd name="connsiteY3" fmla="*/ 3585941 h 3585941"/>
              <a:gd name="connsiteX4" fmla="*/ 1283011 w 5403095"/>
              <a:gd name="connsiteY4" fmla="*/ 3585941 h 3585941"/>
              <a:gd name="connsiteX5" fmla="*/ 1282421 w 5403095"/>
              <a:gd name="connsiteY5" fmla="*/ 886646 h 3585941"/>
              <a:gd name="connsiteX6" fmla="*/ 653158 w 5403095"/>
              <a:gd name="connsiteY6" fmla="*/ 434362 h 3585941"/>
              <a:gd name="connsiteX7" fmla="*/ 112972 w 5403095"/>
              <a:gd name="connsiteY7" fmla="*/ 1743 h 3585941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2312 w 5292435"/>
              <a:gd name="connsiteY0" fmla="*/ 0 h 3584198"/>
              <a:gd name="connsiteX1" fmla="*/ 2892406 w 5292435"/>
              <a:gd name="connsiteY1" fmla="*/ 599767 h 3584198"/>
              <a:gd name="connsiteX2" fmla="*/ 5292435 w 5292435"/>
              <a:gd name="connsiteY2" fmla="*/ 599767 h 3584198"/>
              <a:gd name="connsiteX3" fmla="*/ 5292435 w 5292435"/>
              <a:gd name="connsiteY3" fmla="*/ 3584198 h 3584198"/>
              <a:gd name="connsiteX4" fmla="*/ 1172351 w 5292435"/>
              <a:gd name="connsiteY4" fmla="*/ 3584198 h 3584198"/>
              <a:gd name="connsiteX5" fmla="*/ 1171761 w 5292435"/>
              <a:gd name="connsiteY5" fmla="*/ 884903 h 3584198"/>
              <a:gd name="connsiteX6" fmla="*/ 159040 w 5292435"/>
              <a:gd name="connsiteY6" fmla="*/ 875070 h 3584198"/>
              <a:gd name="connsiteX7" fmla="*/ 2312 w 5292435"/>
              <a:gd name="connsiteY7" fmla="*/ 0 h 3584198"/>
              <a:gd name="connsiteX0" fmla="*/ 58765 w 5230901"/>
              <a:gd name="connsiteY0" fmla="*/ 0 h 3594030"/>
              <a:gd name="connsiteX1" fmla="*/ 2830872 w 5230901"/>
              <a:gd name="connsiteY1" fmla="*/ 609599 h 3594030"/>
              <a:gd name="connsiteX2" fmla="*/ 5230901 w 5230901"/>
              <a:gd name="connsiteY2" fmla="*/ 609599 h 3594030"/>
              <a:gd name="connsiteX3" fmla="*/ 5230901 w 5230901"/>
              <a:gd name="connsiteY3" fmla="*/ 3594030 h 3594030"/>
              <a:gd name="connsiteX4" fmla="*/ 1110817 w 5230901"/>
              <a:gd name="connsiteY4" fmla="*/ 3594030 h 3594030"/>
              <a:gd name="connsiteX5" fmla="*/ 1110227 w 5230901"/>
              <a:gd name="connsiteY5" fmla="*/ 894735 h 3594030"/>
              <a:gd name="connsiteX6" fmla="*/ 97506 w 5230901"/>
              <a:gd name="connsiteY6" fmla="*/ 884902 h 3594030"/>
              <a:gd name="connsiteX7" fmla="*/ 58765 w 5230901"/>
              <a:gd name="connsiteY7" fmla="*/ 0 h 3594030"/>
              <a:gd name="connsiteX0" fmla="*/ 65481 w 5237617"/>
              <a:gd name="connsiteY0" fmla="*/ 0 h 3594030"/>
              <a:gd name="connsiteX1" fmla="*/ 2837588 w 5237617"/>
              <a:gd name="connsiteY1" fmla="*/ 609599 h 3594030"/>
              <a:gd name="connsiteX2" fmla="*/ 5237617 w 5237617"/>
              <a:gd name="connsiteY2" fmla="*/ 609599 h 3594030"/>
              <a:gd name="connsiteX3" fmla="*/ 5237617 w 5237617"/>
              <a:gd name="connsiteY3" fmla="*/ 3594030 h 3594030"/>
              <a:gd name="connsiteX4" fmla="*/ 1117533 w 5237617"/>
              <a:gd name="connsiteY4" fmla="*/ 3594030 h 3594030"/>
              <a:gd name="connsiteX5" fmla="*/ 1116943 w 5237617"/>
              <a:gd name="connsiteY5" fmla="*/ 894735 h 3594030"/>
              <a:gd name="connsiteX6" fmla="*/ 94390 w 5237617"/>
              <a:gd name="connsiteY6" fmla="*/ 884902 h 3594030"/>
              <a:gd name="connsiteX7" fmla="*/ 65481 w 5237617"/>
              <a:gd name="connsiteY7" fmla="*/ 0 h 3594030"/>
              <a:gd name="connsiteX0" fmla="*/ 39573 w 5211709"/>
              <a:gd name="connsiteY0" fmla="*/ 0 h 3594030"/>
              <a:gd name="connsiteX1" fmla="*/ 2811680 w 5211709"/>
              <a:gd name="connsiteY1" fmla="*/ 609599 h 3594030"/>
              <a:gd name="connsiteX2" fmla="*/ 5211709 w 5211709"/>
              <a:gd name="connsiteY2" fmla="*/ 609599 h 3594030"/>
              <a:gd name="connsiteX3" fmla="*/ 5211709 w 5211709"/>
              <a:gd name="connsiteY3" fmla="*/ 3594030 h 3594030"/>
              <a:gd name="connsiteX4" fmla="*/ 1091625 w 5211709"/>
              <a:gd name="connsiteY4" fmla="*/ 3594030 h 3594030"/>
              <a:gd name="connsiteX5" fmla="*/ 1091035 w 5211709"/>
              <a:gd name="connsiteY5" fmla="*/ 894735 h 3594030"/>
              <a:gd name="connsiteX6" fmla="*/ 68482 w 5211709"/>
              <a:gd name="connsiteY6" fmla="*/ 884902 h 3594030"/>
              <a:gd name="connsiteX7" fmla="*/ 39573 w 5211709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5302 w 5145688"/>
              <a:gd name="connsiteY0" fmla="*/ 0 h 3581330"/>
              <a:gd name="connsiteX1" fmla="*/ 2745659 w 5145688"/>
              <a:gd name="connsiteY1" fmla="*/ 596899 h 3581330"/>
              <a:gd name="connsiteX2" fmla="*/ 5145688 w 5145688"/>
              <a:gd name="connsiteY2" fmla="*/ 596899 h 3581330"/>
              <a:gd name="connsiteX3" fmla="*/ 5145688 w 5145688"/>
              <a:gd name="connsiteY3" fmla="*/ 3581330 h 3581330"/>
              <a:gd name="connsiteX4" fmla="*/ 1025604 w 5145688"/>
              <a:gd name="connsiteY4" fmla="*/ 3581330 h 3581330"/>
              <a:gd name="connsiteX5" fmla="*/ 1025014 w 5145688"/>
              <a:gd name="connsiteY5" fmla="*/ 882035 h 3581330"/>
              <a:gd name="connsiteX6" fmla="*/ 2461 w 5145688"/>
              <a:gd name="connsiteY6" fmla="*/ 894427 h 3581330"/>
              <a:gd name="connsiteX7" fmla="*/ 5302 w 5145688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1513654 w 5143227"/>
              <a:gd name="connsiteY1" fmla="*/ 330916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8764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806698 w 5143227"/>
              <a:gd name="connsiteY2" fmla="*/ 600074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939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0 w 5184836"/>
              <a:gd name="connsiteY0" fmla="*/ 0 h 3530530"/>
              <a:gd name="connsiteX1" fmla="*/ 2837963 w 5184836"/>
              <a:gd name="connsiteY1" fmla="*/ 16591 h 3530530"/>
              <a:gd name="connsiteX2" fmla="*/ 2835607 w 5184836"/>
              <a:gd name="connsiteY2" fmla="*/ 546099 h 3530530"/>
              <a:gd name="connsiteX3" fmla="*/ 5184836 w 5184836"/>
              <a:gd name="connsiteY3" fmla="*/ 546099 h 3530530"/>
              <a:gd name="connsiteX4" fmla="*/ 5184836 w 5184836"/>
              <a:gd name="connsiteY4" fmla="*/ 3530530 h 3530530"/>
              <a:gd name="connsiteX5" fmla="*/ 1064752 w 5184836"/>
              <a:gd name="connsiteY5" fmla="*/ 3530530 h 3530530"/>
              <a:gd name="connsiteX6" fmla="*/ 1064162 w 5184836"/>
              <a:gd name="connsiteY6" fmla="*/ 831235 h 3530530"/>
              <a:gd name="connsiteX7" fmla="*/ 41609 w 5184836"/>
              <a:gd name="connsiteY7" fmla="*/ 843627 h 3530530"/>
              <a:gd name="connsiteX8" fmla="*/ 0 w 5184836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697577 h 3530530"/>
              <a:gd name="connsiteX8" fmla="*/ 9191 w 5194027"/>
              <a:gd name="connsiteY8" fmla="*/ 0 h 3530530"/>
              <a:gd name="connsiteX0" fmla="*/ 2191 w 5199727"/>
              <a:gd name="connsiteY0" fmla="*/ 0 h 3530530"/>
              <a:gd name="connsiteX1" fmla="*/ 2852854 w 5199727"/>
              <a:gd name="connsiteY1" fmla="*/ 16591 h 3530530"/>
              <a:gd name="connsiteX2" fmla="*/ 2850498 w 5199727"/>
              <a:gd name="connsiteY2" fmla="*/ 546099 h 3530530"/>
              <a:gd name="connsiteX3" fmla="*/ 5199727 w 5199727"/>
              <a:gd name="connsiteY3" fmla="*/ 546099 h 3530530"/>
              <a:gd name="connsiteX4" fmla="*/ 5199727 w 5199727"/>
              <a:gd name="connsiteY4" fmla="*/ 3530530 h 3530530"/>
              <a:gd name="connsiteX5" fmla="*/ 1079643 w 5199727"/>
              <a:gd name="connsiteY5" fmla="*/ 3530530 h 3530530"/>
              <a:gd name="connsiteX6" fmla="*/ 1094928 w 5199727"/>
              <a:gd name="connsiteY6" fmla="*/ 694710 h 3530530"/>
              <a:gd name="connsiteX7" fmla="*/ 5700 w 5199727"/>
              <a:gd name="connsiteY7" fmla="*/ 697577 h 3530530"/>
              <a:gd name="connsiteX8" fmla="*/ 2191 w 5199727"/>
              <a:gd name="connsiteY8" fmla="*/ 0 h 35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9727" h="3530530">
                <a:moveTo>
                  <a:pt x="2191" y="0"/>
                </a:moveTo>
                <a:lnTo>
                  <a:pt x="2852854" y="16591"/>
                </a:lnTo>
                <a:cubicBezTo>
                  <a:pt x="2852069" y="193094"/>
                  <a:pt x="2851283" y="369596"/>
                  <a:pt x="2850498" y="546099"/>
                </a:cubicBezTo>
                <a:lnTo>
                  <a:pt x="5199727" y="546099"/>
                </a:lnTo>
                <a:lnTo>
                  <a:pt x="5199727" y="3530530"/>
                </a:lnTo>
                <a:lnTo>
                  <a:pt x="1079643" y="3530530"/>
                </a:lnTo>
                <a:cubicBezTo>
                  <a:pt x="1079446" y="2630765"/>
                  <a:pt x="1095125" y="1594475"/>
                  <a:pt x="1094928" y="694710"/>
                </a:cubicBezTo>
                <a:lnTo>
                  <a:pt x="5700" y="697577"/>
                </a:lnTo>
                <a:cubicBezTo>
                  <a:pt x="10613" y="233924"/>
                  <a:pt x="-5695" y="451158"/>
                  <a:pt x="2191" y="0"/>
                </a:cubicBez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352287019">
                  <a:custGeom>
                    <a:avLst/>
                    <a:gdLst>
                      <a:gd name="connsiteX0" fmla="*/ 0 w 4120084"/>
                      <a:gd name="connsiteY0" fmla="*/ 0 h 2984431"/>
                      <a:gd name="connsiteX1" fmla="*/ 563078 w 4120084"/>
                      <a:gd name="connsiteY1" fmla="*/ 0 h 2984431"/>
                      <a:gd name="connsiteX2" fmla="*/ 1208558 w 4120084"/>
                      <a:gd name="connsiteY2" fmla="*/ 0 h 2984431"/>
                      <a:gd name="connsiteX3" fmla="*/ 1812837 w 4120084"/>
                      <a:gd name="connsiteY3" fmla="*/ 0 h 2984431"/>
                      <a:gd name="connsiteX4" fmla="*/ 2540718 w 4120084"/>
                      <a:gd name="connsiteY4" fmla="*/ 0 h 2984431"/>
                      <a:gd name="connsiteX5" fmla="*/ 3309801 w 4120084"/>
                      <a:gd name="connsiteY5" fmla="*/ 0 h 2984431"/>
                      <a:gd name="connsiteX6" fmla="*/ 4120084 w 4120084"/>
                      <a:gd name="connsiteY6" fmla="*/ 0 h 2984431"/>
                      <a:gd name="connsiteX7" fmla="*/ 4120084 w 4120084"/>
                      <a:gd name="connsiteY7" fmla="*/ 567042 h 2984431"/>
                      <a:gd name="connsiteX8" fmla="*/ 4120084 w 4120084"/>
                      <a:gd name="connsiteY8" fmla="*/ 1163928 h 2984431"/>
                      <a:gd name="connsiteX9" fmla="*/ 4120084 w 4120084"/>
                      <a:gd name="connsiteY9" fmla="*/ 1790659 h 2984431"/>
                      <a:gd name="connsiteX10" fmla="*/ 4120084 w 4120084"/>
                      <a:gd name="connsiteY10" fmla="*/ 2387545 h 2984431"/>
                      <a:gd name="connsiteX11" fmla="*/ 4120084 w 4120084"/>
                      <a:gd name="connsiteY11" fmla="*/ 2984431 h 2984431"/>
                      <a:gd name="connsiteX12" fmla="*/ 3557006 w 4120084"/>
                      <a:gd name="connsiteY12" fmla="*/ 2984431 h 2984431"/>
                      <a:gd name="connsiteX13" fmla="*/ 2952727 w 4120084"/>
                      <a:gd name="connsiteY13" fmla="*/ 2984431 h 2984431"/>
                      <a:gd name="connsiteX14" fmla="*/ 2266046 w 4120084"/>
                      <a:gd name="connsiteY14" fmla="*/ 2984431 h 2984431"/>
                      <a:gd name="connsiteX15" fmla="*/ 1702968 w 4120084"/>
                      <a:gd name="connsiteY15" fmla="*/ 2984431 h 2984431"/>
                      <a:gd name="connsiteX16" fmla="*/ 1057488 w 4120084"/>
                      <a:gd name="connsiteY16" fmla="*/ 2984431 h 2984431"/>
                      <a:gd name="connsiteX17" fmla="*/ 0 w 4120084"/>
                      <a:gd name="connsiteY17" fmla="*/ 2984431 h 2984431"/>
                      <a:gd name="connsiteX18" fmla="*/ 0 w 4120084"/>
                      <a:gd name="connsiteY18" fmla="*/ 2357700 h 2984431"/>
                      <a:gd name="connsiteX19" fmla="*/ 0 w 4120084"/>
                      <a:gd name="connsiteY19" fmla="*/ 1701126 h 2984431"/>
                      <a:gd name="connsiteX20" fmla="*/ 0 w 4120084"/>
                      <a:gd name="connsiteY20" fmla="*/ 1074395 h 2984431"/>
                      <a:gd name="connsiteX21" fmla="*/ 0 w 4120084"/>
                      <a:gd name="connsiteY21" fmla="*/ 567042 h 2984431"/>
                      <a:gd name="connsiteX22" fmla="*/ 0 w 4120084"/>
                      <a:gd name="connsiteY22" fmla="*/ 0 h 2984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120084" h="2984431" extrusionOk="0">
                        <a:moveTo>
                          <a:pt x="0" y="0"/>
                        </a:moveTo>
                        <a:cubicBezTo>
                          <a:pt x="152290" y="-17686"/>
                          <a:pt x="433750" y="3641"/>
                          <a:pt x="563078" y="0"/>
                        </a:cubicBezTo>
                        <a:cubicBezTo>
                          <a:pt x="692406" y="-3641"/>
                          <a:pt x="964228" y="13277"/>
                          <a:pt x="1208558" y="0"/>
                        </a:cubicBezTo>
                        <a:cubicBezTo>
                          <a:pt x="1452888" y="-13277"/>
                          <a:pt x="1566667" y="-14294"/>
                          <a:pt x="1812837" y="0"/>
                        </a:cubicBezTo>
                        <a:cubicBezTo>
                          <a:pt x="2059007" y="14294"/>
                          <a:pt x="2246003" y="-13044"/>
                          <a:pt x="2540718" y="0"/>
                        </a:cubicBezTo>
                        <a:cubicBezTo>
                          <a:pt x="2835433" y="13044"/>
                          <a:pt x="3135576" y="-1684"/>
                          <a:pt x="3309801" y="0"/>
                        </a:cubicBezTo>
                        <a:cubicBezTo>
                          <a:pt x="3484026" y="1684"/>
                          <a:pt x="3951935" y="23374"/>
                          <a:pt x="4120084" y="0"/>
                        </a:cubicBezTo>
                        <a:cubicBezTo>
                          <a:pt x="4110837" y="276225"/>
                          <a:pt x="4096988" y="430588"/>
                          <a:pt x="4120084" y="567042"/>
                        </a:cubicBezTo>
                        <a:cubicBezTo>
                          <a:pt x="4143180" y="703496"/>
                          <a:pt x="4120944" y="1024569"/>
                          <a:pt x="4120084" y="1163928"/>
                        </a:cubicBezTo>
                        <a:cubicBezTo>
                          <a:pt x="4119224" y="1303287"/>
                          <a:pt x="4105768" y="1579362"/>
                          <a:pt x="4120084" y="1790659"/>
                        </a:cubicBezTo>
                        <a:cubicBezTo>
                          <a:pt x="4134400" y="2001956"/>
                          <a:pt x="4121699" y="2254375"/>
                          <a:pt x="4120084" y="2387545"/>
                        </a:cubicBezTo>
                        <a:cubicBezTo>
                          <a:pt x="4118469" y="2520715"/>
                          <a:pt x="4142997" y="2793662"/>
                          <a:pt x="4120084" y="2984431"/>
                        </a:cubicBezTo>
                        <a:cubicBezTo>
                          <a:pt x="3880358" y="3003669"/>
                          <a:pt x="3808991" y="3009814"/>
                          <a:pt x="3557006" y="2984431"/>
                        </a:cubicBezTo>
                        <a:cubicBezTo>
                          <a:pt x="3305021" y="2959048"/>
                          <a:pt x="3160823" y="2987065"/>
                          <a:pt x="2952727" y="2984431"/>
                        </a:cubicBezTo>
                        <a:cubicBezTo>
                          <a:pt x="2744631" y="2981797"/>
                          <a:pt x="2540446" y="2961111"/>
                          <a:pt x="2266046" y="2984431"/>
                        </a:cubicBezTo>
                        <a:cubicBezTo>
                          <a:pt x="1991646" y="3007751"/>
                          <a:pt x="1913453" y="3002111"/>
                          <a:pt x="1702968" y="2984431"/>
                        </a:cubicBezTo>
                        <a:cubicBezTo>
                          <a:pt x="1492483" y="2966751"/>
                          <a:pt x="1214330" y="2988780"/>
                          <a:pt x="1057488" y="2984431"/>
                        </a:cubicBezTo>
                        <a:cubicBezTo>
                          <a:pt x="900646" y="2980082"/>
                          <a:pt x="400124" y="2957215"/>
                          <a:pt x="0" y="2984431"/>
                        </a:cubicBezTo>
                        <a:cubicBezTo>
                          <a:pt x="-29155" y="2780662"/>
                          <a:pt x="15131" y="2488060"/>
                          <a:pt x="0" y="2357700"/>
                        </a:cubicBezTo>
                        <a:cubicBezTo>
                          <a:pt x="-15131" y="2227340"/>
                          <a:pt x="-17978" y="2016843"/>
                          <a:pt x="0" y="1701126"/>
                        </a:cubicBezTo>
                        <a:cubicBezTo>
                          <a:pt x="17978" y="1385409"/>
                          <a:pt x="-26086" y="1310003"/>
                          <a:pt x="0" y="1074395"/>
                        </a:cubicBezTo>
                        <a:cubicBezTo>
                          <a:pt x="26086" y="838787"/>
                          <a:pt x="22399" y="773459"/>
                          <a:pt x="0" y="567042"/>
                        </a:cubicBezTo>
                        <a:cubicBezTo>
                          <a:pt x="-22399" y="360625"/>
                          <a:pt x="-20781" y="2505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679A360D-23C3-45B9-914E-47D7BD8FD1C2}"/>
              </a:ext>
            </a:extLst>
          </p:cNvPr>
          <p:cNvSpPr/>
          <p:nvPr/>
        </p:nvSpPr>
        <p:spPr>
          <a:xfrm flipV="1">
            <a:off x="8188325" y="1504334"/>
            <a:ext cx="3390594" cy="1327356"/>
          </a:xfrm>
          <a:custGeom>
            <a:avLst/>
            <a:gdLst>
              <a:gd name="connsiteX0" fmla="*/ 0 w 3388648"/>
              <a:gd name="connsiteY0" fmla="*/ 0 h 1327356"/>
              <a:gd name="connsiteX1" fmla="*/ 3388648 w 3388648"/>
              <a:gd name="connsiteY1" fmla="*/ 0 h 1327356"/>
              <a:gd name="connsiteX2" fmla="*/ 3388648 w 3388648"/>
              <a:gd name="connsiteY2" fmla="*/ 1327356 h 1327356"/>
              <a:gd name="connsiteX3" fmla="*/ 0 w 3388648"/>
              <a:gd name="connsiteY3" fmla="*/ 1327356 h 1327356"/>
              <a:gd name="connsiteX4" fmla="*/ 0 w 3388648"/>
              <a:gd name="connsiteY4" fmla="*/ 0 h 1327356"/>
              <a:gd name="connsiteX0" fmla="*/ 1946 w 3390594"/>
              <a:gd name="connsiteY0" fmla="*/ 0 h 1327356"/>
              <a:gd name="connsiteX1" fmla="*/ 3390594 w 3390594"/>
              <a:gd name="connsiteY1" fmla="*/ 0 h 1327356"/>
              <a:gd name="connsiteX2" fmla="*/ 3390594 w 3390594"/>
              <a:gd name="connsiteY2" fmla="*/ 1327356 h 1327356"/>
              <a:gd name="connsiteX3" fmla="*/ 1946 w 3390594"/>
              <a:gd name="connsiteY3" fmla="*/ 1327356 h 1327356"/>
              <a:gd name="connsiteX4" fmla="*/ 0 w 3390594"/>
              <a:gd name="connsiteY4" fmla="*/ 586965 h 1327356"/>
              <a:gd name="connsiteX5" fmla="*/ 1946 w 3390594"/>
              <a:gd name="connsiteY5" fmla="*/ 0 h 1327356"/>
              <a:gd name="connsiteX0" fmla="*/ 1946 w 3390594"/>
              <a:gd name="connsiteY0" fmla="*/ 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1946 w 3390594"/>
              <a:gd name="connsiteY6" fmla="*/ 0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32196 w 3390594"/>
              <a:gd name="connsiteY0" fmla="*/ 58420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32196 w 3390594"/>
              <a:gd name="connsiteY6" fmla="*/ 584200 h 132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0594" h="1327356">
                <a:moveTo>
                  <a:pt x="732196" y="584200"/>
                </a:moveTo>
                <a:lnTo>
                  <a:pt x="717550" y="2765"/>
                </a:lnTo>
                <a:lnTo>
                  <a:pt x="3390594" y="0"/>
                </a:lnTo>
                <a:lnTo>
                  <a:pt x="3390594" y="1327356"/>
                </a:lnTo>
                <a:lnTo>
                  <a:pt x="1946" y="1327356"/>
                </a:lnTo>
                <a:cubicBezTo>
                  <a:pt x="1297" y="1080559"/>
                  <a:pt x="649" y="833762"/>
                  <a:pt x="0" y="586965"/>
                </a:cubicBezTo>
                <a:lnTo>
                  <a:pt x="732196" y="5842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753730055">
                  <a:custGeom>
                    <a:avLst/>
                    <a:gdLst>
                      <a:gd name="connsiteX0" fmla="*/ 0 w 3388648"/>
                      <a:gd name="connsiteY0" fmla="*/ 0 h 1012724"/>
                      <a:gd name="connsiteX1" fmla="*/ 711616 w 3388648"/>
                      <a:gd name="connsiteY1" fmla="*/ 0 h 1012724"/>
                      <a:gd name="connsiteX2" fmla="*/ 1321573 w 3388648"/>
                      <a:gd name="connsiteY2" fmla="*/ 0 h 1012724"/>
                      <a:gd name="connsiteX3" fmla="*/ 1999302 w 3388648"/>
                      <a:gd name="connsiteY3" fmla="*/ 0 h 1012724"/>
                      <a:gd name="connsiteX4" fmla="*/ 2677032 w 3388648"/>
                      <a:gd name="connsiteY4" fmla="*/ 0 h 1012724"/>
                      <a:gd name="connsiteX5" fmla="*/ 3388648 w 3388648"/>
                      <a:gd name="connsiteY5" fmla="*/ 0 h 1012724"/>
                      <a:gd name="connsiteX6" fmla="*/ 3388648 w 3388648"/>
                      <a:gd name="connsiteY6" fmla="*/ 506362 h 1012724"/>
                      <a:gd name="connsiteX7" fmla="*/ 3388648 w 3388648"/>
                      <a:gd name="connsiteY7" fmla="*/ 1012724 h 1012724"/>
                      <a:gd name="connsiteX8" fmla="*/ 2710918 w 3388648"/>
                      <a:gd name="connsiteY8" fmla="*/ 1012724 h 1012724"/>
                      <a:gd name="connsiteX9" fmla="*/ 2134848 w 3388648"/>
                      <a:gd name="connsiteY9" fmla="*/ 1012724 h 1012724"/>
                      <a:gd name="connsiteX10" fmla="*/ 1558778 w 3388648"/>
                      <a:gd name="connsiteY10" fmla="*/ 1012724 h 1012724"/>
                      <a:gd name="connsiteX11" fmla="*/ 948821 w 3388648"/>
                      <a:gd name="connsiteY11" fmla="*/ 1012724 h 1012724"/>
                      <a:gd name="connsiteX12" fmla="*/ 0 w 3388648"/>
                      <a:gd name="connsiteY12" fmla="*/ 1012724 h 1012724"/>
                      <a:gd name="connsiteX13" fmla="*/ 0 w 3388648"/>
                      <a:gd name="connsiteY13" fmla="*/ 516489 h 1012724"/>
                      <a:gd name="connsiteX14" fmla="*/ 0 w 3388648"/>
                      <a:gd name="connsiteY14" fmla="*/ 0 h 1012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388648" h="1012724" extrusionOk="0">
                        <a:moveTo>
                          <a:pt x="0" y="0"/>
                        </a:moveTo>
                        <a:cubicBezTo>
                          <a:pt x="249642" y="-26344"/>
                          <a:pt x="405448" y="-8171"/>
                          <a:pt x="711616" y="0"/>
                        </a:cubicBezTo>
                        <a:cubicBezTo>
                          <a:pt x="1017784" y="8171"/>
                          <a:pt x="1078130" y="-18137"/>
                          <a:pt x="1321573" y="0"/>
                        </a:cubicBezTo>
                        <a:cubicBezTo>
                          <a:pt x="1565016" y="18137"/>
                          <a:pt x="1697135" y="-5423"/>
                          <a:pt x="1999302" y="0"/>
                        </a:cubicBezTo>
                        <a:cubicBezTo>
                          <a:pt x="2301469" y="5423"/>
                          <a:pt x="2359212" y="12317"/>
                          <a:pt x="2677032" y="0"/>
                        </a:cubicBezTo>
                        <a:cubicBezTo>
                          <a:pt x="2994852" y="-12317"/>
                          <a:pt x="3083886" y="-33030"/>
                          <a:pt x="3388648" y="0"/>
                        </a:cubicBezTo>
                        <a:cubicBezTo>
                          <a:pt x="3396826" y="177498"/>
                          <a:pt x="3378879" y="385391"/>
                          <a:pt x="3388648" y="506362"/>
                        </a:cubicBezTo>
                        <a:cubicBezTo>
                          <a:pt x="3398417" y="627333"/>
                          <a:pt x="3395092" y="885530"/>
                          <a:pt x="3388648" y="1012724"/>
                        </a:cubicBezTo>
                        <a:cubicBezTo>
                          <a:pt x="3145559" y="991834"/>
                          <a:pt x="2851575" y="1007307"/>
                          <a:pt x="2710918" y="1012724"/>
                        </a:cubicBezTo>
                        <a:cubicBezTo>
                          <a:pt x="2570261" y="1018142"/>
                          <a:pt x="2278854" y="1030247"/>
                          <a:pt x="2134848" y="1012724"/>
                        </a:cubicBezTo>
                        <a:cubicBezTo>
                          <a:pt x="1990842" y="995202"/>
                          <a:pt x="1791145" y="994521"/>
                          <a:pt x="1558778" y="1012724"/>
                        </a:cubicBezTo>
                        <a:cubicBezTo>
                          <a:pt x="1326411" y="1030928"/>
                          <a:pt x="1072133" y="1040415"/>
                          <a:pt x="948821" y="1012724"/>
                        </a:cubicBezTo>
                        <a:cubicBezTo>
                          <a:pt x="825509" y="985033"/>
                          <a:pt x="367487" y="985177"/>
                          <a:pt x="0" y="1012724"/>
                        </a:cubicBezTo>
                        <a:cubicBezTo>
                          <a:pt x="-12145" y="830887"/>
                          <a:pt x="8551" y="720260"/>
                          <a:pt x="0" y="516489"/>
                        </a:cubicBezTo>
                        <a:cubicBezTo>
                          <a:pt x="-8551" y="312718"/>
                          <a:pt x="-18533" y="140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071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Find a variable number of objects by classifying image regions</a:t>
            </a:r>
          </a:p>
          <a:p>
            <a:r>
              <a:rPr lang="en-US" dirty="0"/>
              <a:t>Before CNNs: </a:t>
            </a:r>
          </a:p>
          <a:p>
            <a:pPr lvl="1"/>
            <a:r>
              <a:rPr lang="en-US" dirty="0"/>
              <a:t>dense multiscale sliding window (</a:t>
            </a:r>
            <a:r>
              <a:rPr lang="en-US" dirty="0" err="1"/>
              <a:t>HoG</a:t>
            </a:r>
            <a:r>
              <a:rPr lang="en-US" dirty="0"/>
              <a:t>, DPM)</a:t>
            </a:r>
          </a:p>
          <a:p>
            <a:r>
              <a:rPr lang="en-US" dirty="0"/>
              <a:t>Avoid dense sliding window with region proposals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7207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R-CNN: </a:t>
            </a:r>
          </a:p>
          <a:p>
            <a:pPr lvl="1"/>
            <a:r>
              <a:rPr lang="en-US" dirty="0"/>
              <a:t>Selective Search + CNN classification / regression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Probably don’t use this; too slow</a:t>
            </a:r>
          </a:p>
          <a:p>
            <a:pPr lvl="1"/>
            <a:endParaRPr lang="en-US" dirty="0"/>
          </a:p>
          <a:p>
            <a:r>
              <a:rPr lang="en-US" dirty="0"/>
              <a:t>Fast R-CNN: </a:t>
            </a:r>
          </a:p>
          <a:p>
            <a:pPr lvl="1"/>
            <a:r>
              <a:rPr lang="en-US" dirty="0"/>
              <a:t>Swap order of convolutions and region extraction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223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Faster R-CNN: </a:t>
            </a:r>
          </a:p>
          <a:p>
            <a:pPr lvl="1"/>
            <a:r>
              <a:rPr lang="en-US" dirty="0"/>
              <a:t>Compute region proposals within the network</a:t>
            </a:r>
          </a:p>
          <a:p>
            <a:pPr lvl="1"/>
            <a:r>
              <a:rPr lang="en-US" dirty="0"/>
              <a:t>Slower than YOLO but more accurate</a:t>
            </a:r>
          </a:p>
          <a:p>
            <a:r>
              <a:rPr lang="en-US" dirty="0"/>
              <a:t>YOLO/SSD</a:t>
            </a:r>
          </a:p>
          <a:p>
            <a:pPr lvl="1"/>
            <a:r>
              <a:rPr lang="en-US" dirty="0"/>
              <a:t>Go from input image to tensor of scores with one big convolutional network</a:t>
            </a:r>
          </a:p>
          <a:p>
            <a:pPr lvl="1"/>
            <a:r>
              <a:rPr lang="en-US" dirty="0"/>
              <a:t>faster but not as accurate</a:t>
            </a:r>
          </a:p>
          <a:p>
            <a:r>
              <a:rPr lang="en-US" dirty="0">
                <a:solidFill>
                  <a:srgbClr val="0000FF"/>
                </a:solidFill>
              </a:rPr>
              <a:t>Deeper networks do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458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Lots of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EC27-F322-483A-BF3D-7947A24A57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Backbone architecture used</a:t>
            </a:r>
          </a:p>
          <a:p>
            <a:r>
              <a:rPr lang="en-US" dirty="0"/>
              <a:t>Input resolution</a:t>
            </a:r>
          </a:p>
          <a:p>
            <a:r>
              <a:rPr lang="en-US" dirty="0"/>
              <a:t>Crop resolution</a:t>
            </a:r>
          </a:p>
          <a:p>
            <a:r>
              <a:rPr lang="en-US" dirty="0"/>
              <a:t>Number of anchors</a:t>
            </a:r>
          </a:p>
          <a:p>
            <a:r>
              <a:rPr lang="en-US" dirty="0"/>
              <a:t>Size of anchors</a:t>
            </a:r>
          </a:p>
          <a:p>
            <a:r>
              <a:rPr lang="en-US" dirty="0" err="1"/>
              <a:t>IoU</a:t>
            </a:r>
            <a:r>
              <a:rPr lang="en-US" dirty="0"/>
              <a:t> threshold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830700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6ED8EA-9C88-44BE-A913-6D4D5689AF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090" r="1574" b="3059"/>
          <a:stretch/>
        </p:blipFill>
        <p:spPr>
          <a:xfrm>
            <a:off x="1962149" y="1832745"/>
            <a:ext cx="8105775" cy="455280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6730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6C063B-B0E0-4C2D-B037-D035C252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9" y="1835963"/>
            <a:ext cx="7802479" cy="479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A9B99B-BEDD-40FD-A418-532148F502F1}"/>
              </a:ext>
            </a:extLst>
          </p:cNvPr>
          <p:cNvSpPr/>
          <p:nvPr/>
        </p:nvSpPr>
        <p:spPr>
          <a:xfrm>
            <a:off x="7802479" y="5836703"/>
            <a:ext cx="405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Huang et al, “Speed/accuracy trade-offs for modern convolutional object detectors”, CVPR 2017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4224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83DDC-1AF3-4DEA-99A8-18E160CCE8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2479" y="2211572"/>
            <a:ext cx="4212312" cy="382346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Takeaways</a:t>
            </a:r>
            <a:r>
              <a:rPr lang="en-US" sz="1800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Two stage method (Faster R-CNN) get the best accuracy, but are slower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Single-stage methods (SSD) are much faster, but don’t perform as well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53470"/>
            <a:ext cx="7802479" cy="479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A9B99B-BEDD-40FD-A418-532148F502F1}"/>
              </a:ext>
            </a:extLst>
          </p:cNvPr>
          <p:cNvSpPr/>
          <p:nvPr/>
        </p:nvSpPr>
        <p:spPr>
          <a:xfrm>
            <a:off x="7802479" y="5836703"/>
            <a:ext cx="405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Huang et al, “Speed/accuracy trade-offs for modern convolutional object detectors”, CVPR 2017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CD893-CAAB-48DD-BA4D-6167E6B0BA43}"/>
              </a:ext>
            </a:extLst>
          </p:cNvPr>
          <p:cNvSpPr/>
          <p:nvPr/>
        </p:nvSpPr>
        <p:spPr>
          <a:xfrm>
            <a:off x="1956391" y="2519912"/>
            <a:ext cx="4827181" cy="5741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DF261-7074-4D16-ADFD-7CEDAC29618B}"/>
              </a:ext>
            </a:extLst>
          </p:cNvPr>
          <p:cNvSpPr/>
          <p:nvPr/>
        </p:nvSpPr>
        <p:spPr>
          <a:xfrm>
            <a:off x="659219" y="4157326"/>
            <a:ext cx="478367" cy="8080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9DECD9B8-CEA2-4115-9C4B-36145E91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117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6C063B-B0E0-4C2D-B037-D035C252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70"/>
            <a:ext cx="7802479" cy="479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A9B99B-BEDD-40FD-A418-532148F502F1}"/>
              </a:ext>
            </a:extLst>
          </p:cNvPr>
          <p:cNvSpPr/>
          <p:nvPr/>
        </p:nvSpPr>
        <p:spPr>
          <a:xfrm>
            <a:off x="7802479" y="5836703"/>
            <a:ext cx="405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Huang et al, “Speed/accuracy trade-offs for modern convolutional object detectors”, CVPR 2017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536B87-41D0-4185-BF6B-53A13D0697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2479" y="2211572"/>
            <a:ext cx="4212312" cy="382346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Takeaways</a:t>
            </a:r>
            <a:r>
              <a:rPr lang="en-US" sz="1800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Bigger backbones improve performance, but are slower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Diminishing returns for slower methods</a:t>
            </a:r>
          </a:p>
        </p:txBody>
      </p:sp>
    </p:spTree>
    <p:extLst>
      <p:ext uri="{BB962C8B-B14F-4D97-AF65-F5344CB8AC3E}">
        <p14:creationId xmlns:p14="http://schemas.microsoft.com/office/powerpoint/2010/main" val="280297485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AF8A6F3-696D-47E9-ABC1-A6952161CB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id-ID" sz="2000" dirty="0"/>
              <a:t>GPUs have gotten faster</a:t>
            </a:r>
            <a:r>
              <a:rPr lang="en-US" sz="2000" dirty="0"/>
              <a:t>, Train Longer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Improved performance with many tricks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Multiscale backbone: Feature Pyramid Networks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Better backbone: ResNeXt-101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Single-Stage methods have improved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Very big models work better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Test-time augmentation pushes numbers up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Big ensembles, more data,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8022E7B-9C0E-4E0D-99E1-8849EC6E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Advancement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641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536B87-41D0-4185-BF6B-53A13D0697F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770813" y="393405"/>
            <a:ext cx="4421187" cy="564227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700" b="1" dirty="0"/>
              <a:t>New Entries</a:t>
            </a:r>
            <a:r>
              <a:rPr lang="en-US" sz="1700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1700" dirty="0"/>
              <a:t>Faster R-CNN w/ResNet-101-FPN, longer training </a:t>
            </a:r>
            <a:br>
              <a:rPr lang="en-US" sz="1700" dirty="0"/>
            </a:br>
            <a:r>
              <a:rPr lang="en-US" sz="1700" dirty="0"/>
              <a:t>(63ms, 42.0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/>
              <a:t>Faster R-CNN w/ResNeXt-101-FPN, longer training</a:t>
            </a:r>
            <a:br>
              <a:rPr lang="en-US" sz="1700" dirty="0"/>
            </a:br>
            <a:r>
              <a:rPr lang="en-US" sz="1700" dirty="0"/>
              <a:t>(120ms, 43.0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 err="1"/>
              <a:t>RetinaNet</a:t>
            </a:r>
            <a:r>
              <a:rPr lang="en-US" sz="1700" dirty="0"/>
              <a:t> (SSD-like) w/ResNet-101</a:t>
            </a:r>
            <a:br>
              <a:rPr lang="en-US" sz="1700" dirty="0"/>
            </a:br>
            <a:r>
              <a:rPr lang="en-US" sz="1700" dirty="0"/>
              <a:t>(80ms, 39.9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</a:rPr>
              <a:t>Mask R-CNN </a:t>
            </a:r>
            <a:r>
              <a:rPr lang="en-US" sz="1700" dirty="0"/>
              <a:t>w/RexNeXt-152 </a:t>
            </a:r>
            <a:br>
              <a:rPr lang="en-US" sz="1700" dirty="0"/>
            </a:br>
            <a:r>
              <a:rPr lang="en-US" sz="1700" dirty="0"/>
              <a:t>(281 </a:t>
            </a:r>
            <a:r>
              <a:rPr lang="en-US" sz="1700" dirty="0" err="1"/>
              <a:t>ms</a:t>
            </a:r>
            <a:r>
              <a:rPr lang="en-US" sz="1700" dirty="0"/>
              <a:t>, 49.3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</a:rPr>
              <a:t>Mask R-CNN </a:t>
            </a:r>
            <a:r>
              <a:rPr lang="en-US" sz="1700" dirty="0"/>
              <a:t>w/RexNeXt-152</a:t>
            </a:r>
            <a:br>
              <a:rPr lang="en-US" sz="1700" dirty="0"/>
            </a:br>
            <a:r>
              <a:rPr lang="en-US" sz="1700" dirty="0"/>
              <a:t>+Test-time augmentation</a:t>
            </a:r>
            <a:br>
              <a:rPr lang="en-US" sz="1700" dirty="0"/>
            </a:br>
            <a:r>
              <a:rPr lang="en-US" sz="1700" dirty="0"/>
              <a:t>(? </a:t>
            </a:r>
            <a:r>
              <a:rPr lang="en-US" sz="1700" dirty="0" err="1"/>
              <a:t>ms</a:t>
            </a:r>
            <a:r>
              <a:rPr lang="en-US" sz="1700" dirty="0"/>
              <a:t>, 51.4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</a:rPr>
              <a:t>Current leaderboard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>
                <a:solidFill>
                  <a:srgbClr val="C00000"/>
                </a:solidFill>
              </a:rPr>
              <a:t>winner: 58-60 </a:t>
            </a:r>
            <a:r>
              <a:rPr lang="en-US" sz="1700" dirty="0" err="1">
                <a:solidFill>
                  <a:srgbClr val="C00000"/>
                </a:solidFill>
              </a:rPr>
              <a:t>mAP</a:t>
            </a:r>
            <a:br>
              <a:rPr lang="en-US" sz="1700" dirty="0"/>
            </a:br>
            <a:r>
              <a:rPr lang="en-US" sz="900" dirty="0"/>
              <a:t>https://competitions.codalab.org/competitions/20794#results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7" y="2541850"/>
            <a:ext cx="7018605" cy="431615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1DEB3A-6FF8-44FE-A6FF-97AA91485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742201"/>
              </p:ext>
            </p:extLst>
          </p:nvPr>
        </p:nvGraphicFramePr>
        <p:xfrm>
          <a:off x="998245" y="204786"/>
          <a:ext cx="6309360" cy="2452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872">
                  <a:extLst>
                    <a:ext uri="{9D8B030D-6E8A-4147-A177-3AD203B41FA5}">
                      <a16:colId xmlns:a16="http://schemas.microsoft.com/office/drawing/2014/main" val="604368895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492406836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993747931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657001667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592171436"/>
                    </a:ext>
                  </a:extLst>
                </a:gridCol>
              </a:tblGrid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6857"/>
                  </a:ext>
                </a:extLst>
              </a:tr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3173"/>
                  </a:ext>
                </a:extLst>
              </a:tr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4693"/>
                  </a:ext>
                </a:extLst>
              </a:tr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2079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9A7A6991-AD1C-4E64-BACE-A234808F6CA9}"/>
              </a:ext>
            </a:extLst>
          </p:cNvPr>
          <p:cNvSpPr/>
          <p:nvPr/>
        </p:nvSpPr>
        <p:spPr>
          <a:xfrm>
            <a:off x="1376554" y="2383570"/>
            <a:ext cx="137160" cy="137160"/>
          </a:xfrm>
          <a:prstGeom prst="ellipse">
            <a:avLst/>
          </a:prstGeom>
          <a:solidFill>
            <a:srgbClr val="0099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FB49DC-237E-4C5C-8262-CAA1A8489741}"/>
              </a:ext>
            </a:extLst>
          </p:cNvPr>
          <p:cNvSpPr/>
          <p:nvPr/>
        </p:nvSpPr>
        <p:spPr>
          <a:xfrm>
            <a:off x="1806818" y="2299575"/>
            <a:ext cx="137160" cy="13716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485F4681-F043-4F60-8D27-E08EC8808B52}"/>
              </a:ext>
            </a:extLst>
          </p:cNvPr>
          <p:cNvSpPr/>
          <p:nvPr/>
        </p:nvSpPr>
        <p:spPr>
          <a:xfrm>
            <a:off x="1524347" y="2591710"/>
            <a:ext cx="182880" cy="182880"/>
          </a:xfrm>
          <a:prstGeom prst="diamond">
            <a:avLst/>
          </a:prstGeom>
          <a:solidFill>
            <a:srgbClr val="0099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2F654B-C807-4A07-AB24-5E8B360777BD}"/>
              </a:ext>
            </a:extLst>
          </p:cNvPr>
          <p:cNvSpPr/>
          <p:nvPr/>
        </p:nvSpPr>
        <p:spPr>
          <a:xfrm>
            <a:off x="2709170" y="1404051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8865F0-61C8-4E8C-884A-354212CBB45F}"/>
              </a:ext>
            </a:extLst>
          </p:cNvPr>
          <p:cNvSpPr/>
          <p:nvPr/>
        </p:nvSpPr>
        <p:spPr>
          <a:xfrm>
            <a:off x="7173449" y="1215047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95BFE121-F039-4C63-BC16-38AAEC55BDAD}"/>
              </a:ext>
            </a:extLst>
          </p:cNvPr>
          <p:cNvSpPr/>
          <p:nvPr/>
        </p:nvSpPr>
        <p:spPr>
          <a:xfrm>
            <a:off x="7127729" y="119085"/>
            <a:ext cx="274320" cy="274320"/>
          </a:xfrm>
          <a:prstGeom prst="star5">
            <a:avLst>
              <a:gd name="adj" fmla="val 27735"/>
              <a:gd name="hf" fmla="val 105146"/>
              <a:gd name="vf" fmla="val 110557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67142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07FB760-2DCE-4750-B778-9B27E106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585951"/>
            <a:ext cx="5773532" cy="466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E6EB5-3758-49F5-9825-8FC0EEA06F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246182" cy="4025490"/>
          </a:xfrm>
        </p:spPr>
        <p:txBody>
          <a:bodyPr/>
          <a:lstStyle/>
          <a:p>
            <a:r>
              <a:rPr lang="en-US" dirty="0"/>
              <a:t>Do we really need the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second stage</a:t>
            </a:r>
            <a:r>
              <a:rPr lang="en-US" dirty="0"/>
              <a:t>?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Two-staged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BAA81-8CB1-40C7-BBD8-6DF45663CE78}"/>
              </a:ext>
            </a:extLst>
          </p:cNvPr>
          <p:cNvSpPr/>
          <p:nvPr/>
        </p:nvSpPr>
        <p:spPr>
          <a:xfrm>
            <a:off x="5854548" y="2541231"/>
            <a:ext cx="5259728" cy="3493809"/>
          </a:xfrm>
          <a:custGeom>
            <a:avLst/>
            <a:gdLst>
              <a:gd name="connsiteX0" fmla="*/ 0 w 4120084"/>
              <a:gd name="connsiteY0" fmla="*/ 0 h 2984431"/>
              <a:gd name="connsiteX1" fmla="*/ 4120084 w 4120084"/>
              <a:gd name="connsiteY1" fmla="*/ 0 h 2984431"/>
              <a:gd name="connsiteX2" fmla="*/ 4120084 w 4120084"/>
              <a:gd name="connsiteY2" fmla="*/ 2984431 h 2984431"/>
              <a:gd name="connsiteX3" fmla="*/ 0 w 4120084"/>
              <a:gd name="connsiteY3" fmla="*/ 2984431 h 2984431"/>
              <a:gd name="connsiteX4" fmla="*/ 0 w 4120084"/>
              <a:gd name="connsiteY4" fmla="*/ 0 h 2984431"/>
              <a:gd name="connsiteX0" fmla="*/ 0 w 4120084"/>
              <a:gd name="connsiteY0" fmla="*/ 0 h 2984431"/>
              <a:gd name="connsiteX1" fmla="*/ 1720055 w 4120084"/>
              <a:gd name="connsiteY1" fmla="*/ 0 h 2984431"/>
              <a:gd name="connsiteX2" fmla="*/ 4120084 w 4120084"/>
              <a:gd name="connsiteY2" fmla="*/ 0 h 2984431"/>
              <a:gd name="connsiteX3" fmla="*/ 4120084 w 4120084"/>
              <a:gd name="connsiteY3" fmla="*/ 2984431 h 2984431"/>
              <a:gd name="connsiteX4" fmla="*/ 0 w 4120084"/>
              <a:gd name="connsiteY4" fmla="*/ 2984431 h 2984431"/>
              <a:gd name="connsiteX5" fmla="*/ 0 w 4120084"/>
              <a:gd name="connsiteY5" fmla="*/ 0 h 2984431"/>
              <a:gd name="connsiteX0" fmla="*/ 590 w 4120674"/>
              <a:gd name="connsiteY0" fmla="*/ 0 h 2984431"/>
              <a:gd name="connsiteX1" fmla="*/ 1720645 w 4120674"/>
              <a:gd name="connsiteY1" fmla="*/ 0 h 2984431"/>
              <a:gd name="connsiteX2" fmla="*/ 4120674 w 4120674"/>
              <a:gd name="connsiteY2" fmla="*/ 0 h 2984431"/>
              <a:gd name="connsiteX3" fmla="*/ 4120674 w 4120674"/>
              <a:gd name="connsiteY3" fmla="*/ 2984431 h 2984431"/>
              <a:gd name="connsiteX4" fmla="*/ 590 w 4120674"/>
              <a:gd name="connsiteY4" fmla="*/ 2984431 h 2984431"/>
              <a:gd name="connsiteX5" fmla="*/ 0 w 4120674"/>
              <a:gd name="connsiteY5" fmla="*/ 285136 h 2984431"/>
              <a:gd name="connsiteX6" fmla="*/ 590 w 4120674"/>
              <a:gd name="connsiteY6" fmla="*/ 0 h 2984431"/>
              <a:gd name="connsiteX0" fmla="*/ 0 w 5290123"/>
              <a:gd name="connsiteY0" fmla="*/ 0 h 3584198"/>
              <a:gd name="connsiteX1" fmla="*/ 2890094 w 5290123"/>
              <a:gd name="connsiteY1" fmla="*/ 599767 h 3584198"/>
              <a:gd name="connsiteX2" fmla="*/ 5290123 w 5290123"/>
              <a:gd name="connsiteY2" fmla="*/ 599767 h 3584198"/>
              <a:gd name="connsiteX3" fmla="*/ 5290123 w 5290123"/>
              <a:gd name="connsiteY3" fmla="*/ 3584198 h 3584198"/>
              <a:gd name="connsiteX4" fmla="*/ 1170039 w 5290123"/>
              <a:gd name="connsiteY4" fmla="*/ 3584198 h 3584198"/>
              <a:gd name="connsiteX5" fmla="*/ 1169449 w 5290123"/>
              <a:gd name="connsiteY5" fmla="*/ 884903 h 3584198"/>
              <a:gd name="connsiteX6" fmla="*/ 0 w 5290123"/>
              <a:gd name="connsiteY6" fmla="*/ 0 h 3584198"/>
              <a:gd name="connsiteX0" fmla="*/ 112972 w 5403095"/>
              <a:gd name="connsiteY0" fmla="*/ 1743 h 3585941"/>
              <a:gd name="connsiteX1" fmla="*/ 3003066 w 5403095"/>
              <a:gd name="connsiteY1" fmla="*/ 601510 h 3585941"/>
              <a:gd name="connsiteX2" fmla="*/ 5403095 w 5403095"/>
              <a:gd name="connsiteY2" fmla="*/ 601510 h 3585941"/>
              <a:gd name="connsiteX3" fmla="*/ 5403095 w 5403095"/>
              <a:gd name="connsiteY3" fmla="*/ 3585941 h 3585941"/>
              <a:gd name="connsiteX4" fmla="*/ 1283011 w 5403095"/>
              <a:gd name="connsiteY4" fmla="*/ 3585941 h 3585941"/>
              <a:gd name="connsiteX5" fmla="*/ 1282421 w 5403095"/>
              <a:gd name="connsiteY5" fmla="*/ 886646 h 3585941"/>
              <a:gd name="connsiteX6" fmla="*/ 653158 w 5403095"/>
              <a:gd name="connsiteY6" fmla="*/ 434362 h 3585941"/>
              <a:gd name="connsiteX7" fmla="*/ 112972 w 5403095"/>
              <a:gd name="connsiteY7" fmla="*/ 1743 h 3585941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2312 w 5292435"/>
              <a:gd name="connsiteY0" fmla="*/ 0 h 3584198"/>
              <a:gd name="connsiteX1" fmla="*/ 2892406 w 5292435"/>
              <a:gd name="connsiteY1" fmla="*/ 599767 h 3584198"/>
              <a:gd name="connsiteX2" fmla="*/ 5292435 w 5292435"/>
              <a:gd name="connsiteY2" fmla="*/ 599767 h 3584198"/>
              <a:gd name="connsiteX3" fmla="*/ 5292435 w 5292435"/>
              <a:gd name="connsiteY3" fmla="*/ 3584198 h 3584198"/>
              <a:gd name="connsiteX4" fmla="*/ 1172351 w 5292435"/>
              <a:gd name="connsiteY4" fmla="*/ 3584198 h 3584198"/>
              <a:gd name="connsiteX5" fmla="*/ 1171761 w 5292435"/>
              <a:gd name="connsiteY5" fmla="*/ 884903 h 3584198"/>
              <a:gd name="connsiteX6" fmla="*/ 159040 w 5292435"/>
              <a:gd name="connsiteY6" fmla="*/ 875070 h 3584198"/>
              <a:gd name="connsiteX7" fmla="*/ 2312 w 5292435"/>
              <a:gd name="connsiteY7" fmla="*/ 0 h 3584198"/>
              <a:gd name="connsiteX0" fmla="*/ 58765 w 5230901"/>
              <a:gd name="connsiteY0" fmla="*/ 0 h 3594030"/>
              <a:gd name="connsiteX1" fmla="*/ 2830872 w 5230901"/>
              <a:gd name="connsiteY1" fmla="*/ 609599 h 3594030"/>
              <a:gd name="connsiteX2" fmla="*/ 5230901 w 5230901"/>
              <a:gd name="connsiteY2" fmla="*/ 609599 h 3594030"/>
              <a:gd name="connsiteX3" fmla="*/ 5230901 w 5230901"/>
              <a:gd name="connsiteY3" fmla="*/ 3594030 h 3594030"/>
              <a:gd name="connsiteX4" fmla="*/ 1110817 w 5230901"/>
              <a:gd name="connsiteY4" fmla="*/ 3594030 h 3594030"/>
              <a:gd name="connsiteX5" fmla="*/ 1110227 w 5230901"/>
              <a:gd name="connsiteY5" fmla="*/ 894735 h 3594030"/>
              <a:gd name="connsiteX6" fmla="*/ 97506 w 5230901"/>
              <a:gd name="connsiteY6" fmla="*/ 884902 h 3594030"/>
              <a:gd name="connsiteX7" fmla="*/ 58765 w 5230901"/>
              <a:gd name="connsiteY7" fmla="*/ 0 h 3594030"/>
              <a:gd name="connsiteX0" fmla="*/ 65481 w 5237617"/>
              <a:gd name="connsiteY0" fmla="*/ 0 h 3594030"/>
              <a:gd name="connsiteX1" fmla="*/ 2837588 w 5237617"/>
              <a:gd name="connsiteY1" fmla="*/ 609599 h 3594030"/>
              <a:gd name="connsiteX2" fmla="*/ 5237617 w 5237617"/>
              <a:gd name="connsiteY2" fmla="*/ 609599 h 3594030"/>
              <a:gd name="connsiteX3" fmla="*/ 5237617 w 5237617"/>
              <a:gd name="connsiteY3" fmla="*/ 3594030 h 3594030"/>
              <a:gd name="connsiteX4" fmla="*/ 1117533 w 5237617"/>
              <a:gd name="connsiteY4" fmla="*/ 3594030 h 3594030"/>
              <a:gd name="connsiteX5" fmla="*/ 1116943 w 5237617"/>
              <a:gd name="connsiteY5" fmla="*/ 894735 h 3594030"/>
              <a:gd name="connsiteX6" fmla="*/ 94390 w 5237617"/>
              <a:gd name="connsiteY6" fmla="*/ 884902 h 3594030"/>
              <a:gd name="connsiteX7" fmla="*/ 65481 w 5237617"/>
              <a:gd name="connsiteY7" fmla="*/ 0 h 3594030"/>
              <a:gd name="connsiteX0" fmla="*/ 39573 w 5211709"/>
              <a:gd name="connsiteY0" fmla="*/ 0 h 3594030"/>
              <a:gd name="connsiteX1" fmla="*/ 2811680 w 5211709"/>
              <a:gd name="connsiteY1" fmla="*/ 609599 h 3594030"/>
              <a:gd name="connsiteX2" fmla="*/ 5211709 w 5211709"/>
              <a:gd name="connsiteY2" fmla="*/ 609599 h 3594030"/>
              <a:gd name="connsiteX3" fmla="*/ 5211709 w 5211709"/>
              <a:gd name="connsiteY3" fmla="*/ 3594030 h 3594030"/>
              <a:gd name="connsiteX4" fmla="*/ 1091625 w 5211709"/>
              <a:gd name="connsiteY4" fmla="*/ 3594030 h 3594030"/>
              <a:gd name="connsiteX5" fmla="*/ 1091035 w 5211709"/>
              <a:gd name="connsiteY5" fmla="*/ 894735 h 3594030"/>
              <a:gd name="connsiteX6" fmla="*/ 68482 w 5211709"/>
              <a:gd name="connsiteY6" fmla="*/ 884902 h 3594030"/>
              <a:gd name="connsiteX7" fmla="*/ 39573 w 5211709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5302 w 5145688"/>
              <a:gd name="connsiteY0" fmla="*/ 0 h 3581330"/>
              <a:gd name="connsiteX1" fmla="*/ 2745659 w 5145688"/>
              <a:gd name="connsiteY1" fmla="*/ 596899 h 3581330"/>
              <a:gd name="connsiteX2" fmla="*/ 5145688 w 5145688"/>
              <a:gd name="connsiteY2" fmla="*/ 596899 h 3581330"/>
              <a:gd name="connsiteX3" fmla="*/ 5145688 w 5145688"/>
              <a:gd name="connsiteY3" fmla="*/ 3581330 h 3581330"/>
              <a:gd name="connsiteX4" fmla="*/ 1025604 w 5145688"/>
              <a:gd name="connsiteY4" fmla="*/ 3581330 h 3581330"/>
              <a:gd name="connsiteX5" fmla="*/ 1025014 w 5145688"/>
              <a:gd name="connsiteY5" fmla="*/ 882035 h 3581330"/>
              <a:gd name="connsiteX6" fmla="*/ 2461 w 5145688"/>
              <a:gd name="connsiteY6" fmla="*/ 894427 h 3581330"/>
              <a:gd name="connsiteX7" fmla="*/ 5302 w 5145688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1513654 w 5143227"/>
              <a:gd name="connsiteY1" fmla="*/ 330916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8764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806698 w 5143227"/>
              <a:gd name="connsiteY2" fmla="*/ 600074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939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0 w 5184836"/>
              <a:gd name="connsiteY0" fmla="*/ 0 h 3530530"/>
              <a:gd name="connsiteX1" fmla="*/ 2837963 w 5184836"/>
              <a:gd name="connsiteY1" fmla="*/ 16591 h 3530530"/>
              <a:gd name="connsiteX2" fmla="*/ 2835607 w 5184836"/>
              <a:gd name="connsiteY2" fmla="*/ 546099 h 3530530"/>
              <a:gd name="connsiteX3" fmla="*/ 5184836 w 5184836"/>
              <a:gd name="connsiteY3" fmla="*/ 546099 h 3530530"/>
              <a:gd name="connsiteX4" fmla="*/ 5184836 w 5184836"/>
              <a:gd name="connsiteY4" fmla="*/ 3530530 h 3530530"/>
              <a:gd name="connsiteX5" fmla="*/ 1064752 w 5184836"/>
              <a:gd name="connsiteY5" fmla="*/ 3530530 h 3530530"/>
              <a:gd name="connsiteX6" fmla="*/ 1064162 w 5184836"/>
              <a:gd name="connsiteY6" fmla="*/ 831235 h 3530530"/>
              <a:gd name="connsiteX7" fmla="*/ 41609 w 5184836"/>
              <a:gd name="connsiteY7" fmla="*/ 843627 h 3530530"/>
              <a:gd name="connsiteX8" fmla="*/ 0 w 5184836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697577 h 3530530"/>
              <a:gd name="connsiteX8" fmla="*/ 9191 w 5194027"/>
              <a:gd name="connsiteY8" fmla="*/ 0 h 3530530"/>
              <a:gd name="connsiteX0" fmla="*/ 2191 w 5199727"/>
              <a:gd name="connsiteY0" fmla="*/ 0 h 3530530"/>
              <a:gd name="connsiteX1" fmla="*/ 2852854 w 5199727"/>
              <a:gd name="connsiteY1" fmla="*/ 16591 h 3530530"/>
              <a:gd name="connsiteX2" fmla="*/ 2850498 w 5199727"/>
              <a:gd name="connsiteY2" fmla="*/ 546099 h 3530530"/>
              <a:gd name="connsiteX3" fmla="*/ 5199727 w 5199727"/>
              <a:gd name="connsiteY3" fmla="*/ 546099 h 3530530"/>
              <a:gd name="connsiteX4" fmla="*/ 5199727 w 5199727"/>
              <a:gd name="connsiteY4" fmla="*/ 3530530 h 3530530"/>
              <a:gd name="connsiteX5" fmla="*/ 1079643 w 5199727"/>
              <a:gd name="connsiteY5" fmla="*/ 3530530 h 3530530"/>
              <a:gd name="connsiteX6" fmla="*/ 1094928 w 5199727"/>
              <a:gd name="connsiteY6" fmla="*/ 694710 h 3530530"/>
              <a:gd name="connsiteX7" fmla="*/ 5700 w 5199727"/>
              <a:gd name="connsiteY7" fmla="*/ 697577 h 3530530"/>
              <a:gd name="connsiteX8" fmla="*/ 2191 w 5199727"/>
              <a:gd name="connsiteY8" fmla="*/ 0 h 35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9727" h="3530530">
                <a:moveTo>
                  <a:pt x="2191" y="0"/>
                </a:moveTo>
                <a:lnTo>
                  <a:pt x="2852854" y="16591"/>
                </a:lnTo>
                <a:cubicBezTo>
                  <a:pt x="2852069" y="193094"/>
                  <a:pt x="2851283" y="369596"/>
                  <a:pt x="2850498" y="546099"/>
                </a:cubicBezTo>
                <a:lnTo>
                  <a:pt x="5199727" y="546099"/>
                </a:lnTo>
                <a:lnTo>
                  <a:pt x="5199727" y="3530530"/>
                </a:lnTo>
                <a:lnTo>
                  <a:pt x="1079643" y="3530530"/>
                </a:lnTo>
                <a:cubicBezTo>
                  <a:pt x="1079446" y="2630765"/>
                  <a:pt x="1095125" y="1594475"/>
                  <a:pt x="1094928" y="694710"/>
                </a:cubicBezTo>
                <a:lnTo>
                  <a:pt x="5700" y="697577"/>
                </a:lnTo>
                <a:cubicBezTo>
                  <a:pt x="10613" y="233924"/>
                  <a:pt x="-5695" y="451158"/>
                  <a:pt x="2191" y="0"/>
                </a:cubicBez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352287019">
                  <a:custGeom>
                    <a:avLst/>
                    <a:gdLst>
                      <a:gd name="connsiteX0" fmla="*/ 0 w 4120084"/>
                      <a:gd name="connsiteY0" fmla="*/ 0 h 2984431"/>
                      <a:gd name="connsiteX1" fmla="*/ 563078 w 4120084"/>
                      <a:gd name="connsiteY1" fmla="*/ 0 h 2984431"/>
                      <a:gd name="connsiteX2" fmla="*/ 1208558 w 4120084"/>
                      <a:gd name="connsiteY2" fmla="*/ 0 h 2984431"/>
                      <a:gd name="connsiteX3" fmla="*/ 1812837 w 4120084"/>
                      <a:gd name="connsiteY3" fmla="*/ 0 h 2984431"/>
                      <a:gd name="connsiteX4" fmla="*/ 2540718 w 4120084"/>
                      <a:gd name="connsiteY4" fmla="*/ 0 h 2984431"/>
                      <a:gd name="connsiteX5" fmla="*/ 3309801 w 4120084"/>
                      <a:gd name="connsiteY5" fmla="*/ 0 h 2984431"/>
                      <a:gd name="connsiteX6" fmla="*/ 4120084 w 4120084"/>
                      <a:gd name="connsiteY6" fmla="*/ 0 h 2984431"/>
                      <a:gd name="connsiteX7" fmla="*/ 4120084 w 4120084"/>
                      <a:gd name="connsiteY7" fmla="*/ 567042 h 2984431"/>
                      <a:gd name="connsiteX8" fmla="*/ 4120084 w 4120084"/>
                      <a:gd name="connsiteY8" fmla="*/ 1163928 h 2984431"/>
                      <a:gd name="connsiteX9" fmla="*/ 4120084 w 4120084"/>
                      <a:gd name="connsiteY9" fmla="*/ 1790659 h 2984431"/>
                      <a:gd name="connsiteX10" fmla="*/ 4120084 w 4120084"/>
                      <a:gd name="connsiteY10" fmla="*/ 2387545 h 2984431"/>
                      <a:gd name="connsiteX11" fmla="*/ 4120084 w 4120084"/>
                      <a:gd name="connsiteY11" fmla="*/ 2984431 h 2984431"/>
                      <a:gd name="connsiteX12" fmla="*/ 3557006 w 4120084"/>
                      <a:gd name="connsiteY12" fmla="*/ 2984431 h 2984431"/>
                      <a:gd name="connsiteX13" fmla="*/ 2952727 w 4120084"/>
                      <a:gd name="connsiteY13" fmla="*/ 2984431 h 2984431"/>
                      <a:gd name="connsiteX14" fmla="*/ 2266046 w 4120084"/>
                      <a:gd name="connsiteY14" fmla="*/ 2984431 h 2984431"/>
                      <a:gd name="connsiteX15" fmla="*/ 1702968 w 4120084"/>
                      <a:gd name="connsiteY15" fmla="*/ 2984431 h 2984431"/>
                      <a:gd name="connsiteX16" fmla="*/ 1057488 w 4120084"/>
                      <a:gd name="connsiteY16" fmla="*/ 2984431 h 2984431"/>
                      <a:gd name="connsiteX17" fmla="*/ 0 w 4120084"/>
                      <a:gd name="connsiteY17" fmla="*/ 2984431 h 2984431"/>
                      <a:gd name="connsiteX18" fmla="*/ 0 w 4120084"/>
                      <a:gd name="connsiteY18" fmla="*/ 2357700 h 2984431"/>
                      <a:gd name="connsiteX19" fmla="*/ 0 w 4120084"/>
                      <a:gd name="connsiteY19" fmla="*/ 1701126 h 2984431"/>
                      <a:gd name="connsiteX20" fmla="*/ 0 w 4120084"/>
                      <a:gd name="connsiteY20" fmla="*/ 1074395 h 2984431"/>
                      <a:gd name="connsiteX21" fmla="*/ 0 w 4120084"/>
                      <a:gd name="connsiteY21" fmla="*/ 567042 h 2984431"/>
                      <a:gd name="connsiteX22" fmla="*/ 0 w 4120084"/>
                      <a:gd name="connsiteY22" fmla="*/ 0 h 2984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120084" h="2984431" extrusionOk="0">
                        <a:moveTo>
                          <a:pt x="0" y="0"/>
                        </a:moveTo>
                        <a:cubicBezTo>
                          <a:pt x="152290" y="-17686"/>
                          <a:pt x="433750" y="3641"/>
                          <a:pt x="563078" y="0"/>
                        </a:cubicBezTo>
                        <a:cubicBezTo>
                          <a:pt x="692406" y="-3641"/>
                          <a:pt x="964228" y="13277"/>
                          <a:pt x="1208558" y="0"/>
                        </a:cubicBezTo>
                        <a:cubicBezTo>
                          <a:pt x="1452888" y="-13277"/>
                          <a:pt x="1566667" y="-14294"/>
                          <a:pt x="1812837" y="0"/>
                        </a:cubicBezTo>
                        <a:cubicBezTo>
                          <a:pt x="2059007" y="14294"/>
                          <a:pt x="2246003" y="-13044"/>
                          <a:pt x="2540718" y="0"/>
                        </a:cubicBezTo>
                        <a:cubicBezTo>
                          <a:pt x="2835433" y="13044"/>
                          <a:pt x="3135576" y="-1684"/>
                          <a:pt x="3309801" y="0"/>
                        </a:cubicBezTo>
                        <a:cubicBezTo>
                          <a:pt x="3484026" y="1684"/>
                          <a:pt x="3951935" y="23374"/>
                          <a:pt x="4120084" y="0"/>
                        </a:cubicBezTo>
                        <a:cubicBezTo>
                          <a:pt x="4110837" y="276225"/>
                          <a:pt x="4096988" y="430588"/>
                          <a:pt x="4120084" y="567042"/>
                        </a:cubicBezTo>
                        <a:cubicBezTo>
                          <a:pt x="4143180" y="703496"/>
                          <a:pt x="4120944" y="1024569"/>
                          <a:pt x="4120084" y="1163928"/>
                        </a:cubicBezTo>
                        <a:cubicBezTo>
                          <a:pt x="4119224" y="1303287"/>
                          <a:pt x="4105768" y="1579362"/>
                          <a:pt x="4120084" y="1790659"/>
                        </a:cubicBezTo>
                        <a:cubicBezTo>
                          <a:pt x="4134400" y="2001956"/>
                          <a:pt x="4121699" y="2254375"/>
                          <a:pt x="4120084" y="2387545"/>
                        </a:cubicBezTo>
                        <a:cubicBezTo>
                          <a:pt x="4118469" y="2520715"/>
                          <a:pt x="4142997" y="2793662"/>
                          <a:pt x="4120084" y="2984431"/>
                        </a:cubicBezTo>
                        <a:cubicBezTo>
                          <a:pt x="3880358" y="3003669"/>
                          <a:pt x="3808991" y="3009814"/>
                          <a:pt x="3557006" y="2984431"/>
                        </a:cubicBezTo>
                        <a:cubicBezTo>
                          <a:pt x="3305021" y="2959048"/>
                          <a:pt x="3160823" y="2987065"/>
                          <a:pt x="2952727" y="2984431"/>
                        </a:cubicBezTo>
                        <a:cubicBezTo>
                          <a:pt x="2744631" y="2981797"/>
                          <a:pt x="2540446" y="2961111"/>
                          <a:pt x="2266046" y="2984431"/>
                        </a:cubicBezTo>
                        <a:cubicBezTo>
                          <a:pt x="1991646" y="3007751"/>
                          <a:pt x="1913453" y="3002111"/>
                          <a:pt x="1702968" y="2984431"/>
                        </a:cubicBezTo>
                        <a:cubicBezTo>
                          <a:pt x="1492483" y="2966751"/>
                          <a:pt x="1214330" y="2988780"/>
                          <a:pt x="1057488" y="2984431"/>
                        </a:cubicBezTo>
                        <a:cubicBezTo>
                          <a:pt x="900646" y="2980082"/>
                          <a:pt x="400124" y="2957215"/>
                          <a:pt x="0" y="2984431"/>
                        </a:cubicBezTo>
                        <a:cubicBezTo>
                          <a:pt x="-29155" y="2780662"/>
                          <a:pt x="15131" y="2488060"/>
                          <a:pt x="0" y="2357700"/>
                        </a:cubicBezTo>
                        <a:cubicBezTo>
                          <a:pt x="-15131" y="2227340"/>
                          <a:pt x="-17978" y="2016843"/>
                          <a:pt x="0" y="1701126"/>
                        </a:cubicBezTo>
                        <a:cubicBezTo>
                          <a:pt x="17978" y="1385409"/>
                          <a:pt x="-26086" y="1310003"/>
                          <a:pt x="0" y="1074395"/>
                        </a:cubicBezTo>
                        <a:cubicBezTo>
                          <a:pt x="26086" y="838787"/>
                          <a:pt x="22399" y="773459"/>
                          <a:pt x="0" y="567042"/>
                        </a:cubicBezTo>
                        <a:cubicBezTo>
                          <a:pt x="-22399" y="360625"/>
                          <a:pt x="-20781" y="2505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49C0CD-7A52-4DF6-B538-A32F7ADF431E}"/>
              </a:ext>
            </a:extLst>
          </p:cNvPr>
          <p:cNvSpPr/>
          <p:nvPr/>
        </p:nvSpPr>
        <p:spPr>
          <a:xfrm flipV="1">
            <a:off x="8188325" y="1504334"/>
            <a:ext cx="3390594" cy="1327356"/>
          </a:xfrm>
          <a:custGeom>
            <a:avLst/>
            <a:gdLst>
              <a:gd name="connsiteX0" fmla="*/ 0 w 3388648"/>
              <a:gd name="connsiteY0" fmla="*/ 0 h 1327356"/>
              <a:gd name="connsiteX1" fmla="*/ 3388648 w 3388648"/>
              <a:gd name="connsiteY1" fmla="*/ 0 h 1327356"/>
              <a:gd name="connsiteX2" fmla="*/ 3388648 w 3388648"/>
              <a:gd name="connsiteY2" fmla="*/ 1327356 h 1327356"/>
              <a:gd name="connsiteX3" fmla="*/ 0 w 3388648"/>
              <a:gd name="connsiteY3" fmla="*/ 1327356 h 1327356"/>
              <a:gd name="connsiteX4" fmla="*/ 0 w 3388648"/>
              <a:gd name="connsiteY4" fmla="*/ 0 h 1327356"/>
              <a:gd name="connsiteX0" fmla="*/ 1946 w 3390594"/>
              <a:gd name="connsiteY0" fmla="*/ 0 h 1327356"/>
              <a:gd name="connsiteX1" fmla="*/ 3390594 w 3390594"/>
              <a:gd name="connsiteY1" fmla="*/ 0 h 1327356"/>
              <a:gd name="connsiteX2" fmla="*/ 3390594 w 3390594"/>
              <a:gd name="connsiteY2" fmla="*/ 1327356 h 1327356"/>
              <a:gd name="connsiteX3" fmla="*/ 1946 w 3390594"/>
              <a:gd name="connsiteY3" fmla="*/ 1327356 h 1327356"/>
              <a:gd name="connsiteX4" fmla="*/ 0 w 3390594"/>
              <a:gd name="connsiteY4" fmla="*/ 586965 h 1327356"/>
              <a:gd name="connsiteX5" fmla="*/ 1946 w 3390594"/>
              <a:gd name="connsiteY5" fmla="*/ 0 h 1327356"/>
              <a:gd name="connsiteX0" fmla="*/ 1946 w 3390594"/>
              <a:gd name="connsiteY0" fmla="*/ 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1946 w 3390594"/>
              <a:gd name="connsiteY6" fmla="*/ 0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32196 w 3390594"/>
              <a:gd name="connsiteY0" fmla="*/ 58420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32196 w 3390594"/>
              <a:gd name="connsiteY6" fmla="*/ 584200 h 132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0594" h="1327356">
                <a:moveTo>
                  <a:pt x="732196" y="584200"/>
                </a:moveTo>
                <a:lnTo>
                  <a:pt x="717550" y="2765"/>
                </a:lnTo>
                <a:lnTo>
                  <a:pt x="3390594" y="0"/>
                </a:lnTo>
                <a:lnTo>
                  <a:pt x="3390594" y="1327356"/>
                </a:lnTo>
                <a:lnTo>
                  <a:pt x="1946" y="1327356"/>
                </a:lnTo>
                <a:cubicBezTo>
                  <a:pt x="1297" y="1080559"/>
                  <a:pt x="649" y="833762"/>
                  <a:pt x="0" y="586965"/>
                </a:cubicBezTo>
                <a:lnTo>
                  <a:pt x="732196" y="5842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753730055">
                  <a:custGeom>
                    <a:avLst/>
                    <a:gdLst>
                      <a:gd name="connsiteX0" fmla="*/ 0 w 3388648"/>
                      <a:gd name="connsiteY0" fmla="*/ 0 h 1012724"/>
                      <a:gd name="connsiteX1" fmla="*/ 711616 w 3388648"/>
                      <a:gd name="connsiteY1" fmla="*/ 0 h 1012724"/>
                      <a:gd name="connsiteX2" fmla="*/ 1321573 w 3388648"/>
                      <a:gd name="connsiteY2" fmla="*/ 0 h 1012724"/>
                      <a:gd name="connsiteX3" fmla="*/ 1999302 w 3388648"/>
                      <a:gd name="connsiteY3" fmla="*/ 0 h 1012724"/>
                      <a:gd name="connsiteX4" fmla="*/ 2677032 w 3388648"/>
                      <a:gd name="connsiteY4" fmla="*/ 0 h 1012724"/>
                      <a:gd name="connsiteX5" fmla="*/ 3388648 w 3388648"/>
                      <a:gd name="connsiteY5" fmla="*/ 0 h 1012724"/>
                      <a:gd name="connsiteX6" fmla="*/ 3388648 w 3388648"/>
                      <a:gd name="connsiteY6" fmla="*/ 506362 h 1012724"/>
                      <a:gd name="connsiteX7" fmla="*/ 3388648 w 3388648"/>
                      <a:gd name="connsiteY7" fmla="*/ 1012724 h 1012724"/>
                      <a:gd name="connsiteX8" fmla="*/ 2710918 w 3388648"/>
                      <a:gd name="connsiteY8" fmla="*/ 1012724 h 1012724"/>
                      <a:gd name="connsiteX9" fmla="*/ 2134848 w 3388648"/>
                      <a:gd name="connsiteY9" fmla="*/ 1012724 h 1012724"/>
                      <a:gd name="connsiteX10" fmla="*/ 1558778 w 3388648"/>
                      <a:gd name="connsiteY10" fmla="*/ 1012724 h 1012724"/>
                      <a:gd name="connsiteX11" fmla="*/ 948821 w 3388648"/>
                      <a:gd name="connsiteY11" fmla="*/ 1012724 h 1012724"/>
                      <a:gd name="connsiteX12" fmla="*/ 0 w 3388648"/>
                      <a:gd name="connsiteY12" fmla="*/ 1012724 h 1012724"/>
                      <a:gd name="connsiteX13" fmla="*/ 0 w 3388648"/>
                      <a:gd name="connsiteY13" fmla="*/ 516489 h 1012724"/>
                      <a:gd name="connsiteX14" fmla="*/ 0 w 3388648"/>
                      <a:gd name="connsiteY14" fmla="*/ 0 h 1012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388648" h="1012724" extrusionOk="0">
                        <a:moveTo>
                          <a:pt x="0" y="0"/>
                        </a:moveTo>
                        <a:cubicBezTo>
                          <a:pt x="249642" y="-26344"/>
                          <a:pt x="405448" y="-8171"/>
                          <a:pt x="711616" y="0"/>
                        </a:cubicBezTo>
                        <a:cubicBezTo>
                          <a:pt x="1017784" y="8171"/>
                          <a:pt x="1078130" y="-18137"/>
                          <a:pt x="1321573" y="0"/>
                        </a:cubicBezTo>
                        <a:cubicBezTo>
                          <a:pt x="1565016" y="18137"/>
                          <a:pt x="1697135" y="-5423"/>
                          <a:pt x="1999302" y="0"/>
                        </a:cubicBezTo>
                        <a:cubicBezTo>
                          <a:pt x="2301469" y="5423"/>
                          <a:pt x="2359212" y="12317"/>
                          <a:pt x="2677032" y="0"/>
                        </a:cubicBezTo>
                        <a:cubicBezTo>
                          <a:pt x="2994852" y="-12317"/>
                          <a:pt x="3083886" y="-33030"/>
                          <a:pt x="3388648" y="0"/>
                        </a:cubicBezTo>
                        <a:cubicBezTo>
                          <a:pt x="3396826" y="177498"/>
                          <a:pt x="3378879" y="385391"/>
                          <a:pt x="3388648" y="506362"/>
                        </a:cubicBezTo>
                        <a:cubicBezTo>
                          <a:pt x="3398417" y="627333"/>
                          <a:pt x="3395092" y="885530"/>
                          <a:pt x="3388648" y="1012724"/>
                        </a:cubicBezTo>
                        <a:cubicBezTo>
                          <a:pt x="3145559" y="991834"/>
                          <a:pt x="2851575" y="1007307"/>
                          <a:pt x="2710918" y="1012724"/>
                        </a:cubicBezTo>
                        <a:cubicBezTo>
                          <a:pt x="2570261" y="1018142"/>
                          <a:pt x="2278854" y="1030247"/>
                          <a:pt x="2134848" y="1012724"/>
                        </a:cubicBezTo>
                        <a:cubicBezTo>
                          <a:pt x="1990842" y="995202"/>
                          <a:pt x="1791145" y="994521"/>
                          <a:pt x="1558778" y="1012724"/>
                        </a:cubicBezTo>
                        <a:cubicBezTo>
                          <a:pt x="1326411" y="1030928"/>
                          <a:pt x="1072133" y="1040415"/>
                          <a:pt x="948821" y="1012724"/>
                        </a:cubicBezTo>
                        <a:cubicBezTo>
                          <a:pt x="825509" y="985033"/>
                          <a:pt x="367487" y="985177"/>
                          <a:pt x="0" y="1012724"/>
                        </a:cubicBezTo>
                        <a:cubicBezTo>
                          <a:pt x="-12145" y="830887"/>
                          <a:pt x="8551" y="720260"/>
                          <a:pt x="0" y="516489"/>
                        </a:cubicBezTo>
                        <a:cubicBezTo>
                          <a:pt x="-8551" y="312718"/>
                          <a:pt x="-18533" y="140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8571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AF8A6F3-696D-47E9-ABC1-A6952161CB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b="1" dirty="0"/>
              <a:t>TensorFlow Detection API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https://github.com/tensorflow/models/tree/master/research/object_detection</a:t>
            </a:r>
          </a:p>
          <a:p>
            <a:pPr lvl="1"/>
            <a:r>
              <a:rPr lang="en-US" dirty="0"/>
              <a:t>Faster R-CNN, SSD, RFCN, Mask R-CNN</a:t>
            </a:r>
          </a:p>
          <a:p>
            <a:endParaRPr lang="en-US" sz="2000" dirty="0"/>
          </a:p>
          <a:p>
            <a:r>
              <a:rPr lang="en-US" sz="2000" b="1" dirty="0"/>
              <a:t>Detectron2</a:t>
            </a:r>
            <a:r>
              <a:rPr lang="en-US" sz="2000" dirty="0"/>
              <a:t> (PyTorch):</a:t>
            </a:r>
          </a:p>
          <a:p>
            <a:pPr lvl="1"/>
            <a:r>
              <a:rPr lang="en-US" dirty="0"/>
              <a:t>https://github.com/facebookresearch/detectron2</a:t>
            </a:r>
          </a:p>
          <a:p>
            <a:pPr lvl="1"/>
            <a:r>
              <a:rPr lang="en-US" dirty="0"/>
              <a:t>Fast / Faster / Mask R-CNN, </a:t>
            </a:r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8022E7B-9C0E-4E0D-99E1-8849EC6E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Object Detection: Open-Source Code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555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3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More Detection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Fei-Fei Li, Justin J, Serena Y - Stanford CS231n 2018 Course</a:t>
            </a:r>
            <a:endParaRPr lang="en-US" dirty="0"/>
          </a:p>
          <a:p>
            <a:r>
              <a:rPr lang="en-US" dirty="0"/>
              <a:t>Justin Johnson– EECS498 Lectures, University of Michigan</a:t>
            </a:r>
          </a:p>
          <a:p>
            <a:r>
              <a:rPr lang="en-US" dirty="0"/>
              <a:t>Yogesh Singh Rawat –  CAP5415  Lectures, University of Central Florida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571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356351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248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YOLO/SSD Detection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3643169"/>
            <a:ext cx="14097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955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767471-866F-48C1-B5D4-CADC6990AA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RPN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Classify each anchor as </a:t>
            </a:r>
            <a:r>
              <a:rPr lang="en-US" dirty="0">
                <a:solidFill>
                  <a:srgbClr val="C00000"/>
                </a:solidFill>
              </a:rPr>
              <a:t>object / not object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Single-Stage Detector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Classify each object as </a:t>
            </a:r>
            <a:r>
              <a:rPr lang="en-US" dirty="0">
                <a:solidFill>
                  <a:srgbClr val="C00000"/>
                </a:solidFill>
              </a:rPr>
              <a:t>one of C categories </a:t>
            </a:r>
            <a:r>
              <a:rPr lang="en-US" dirty="0"/>
              <a:t>(or background)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5812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A9D6C-4BF3-45AB-B0D1-A1C5F37620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6" y="3112394"/>
            <a:ext cx="7818120" cy="29260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Run backbone CNN to get features aligned to input image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Remember: K anchors at </a:t>
            </a:r>
            <a:r>
              <a:rPr lang="en-US" sz="2000" dirty="0">
                <a:solidFill>
                  <a:srgbClr val="C00000"/>
                </a:solidFill>
              </a:rPr>
              <a:t>each position </a:t>
            </a:r>
            <a:r>
              <a:rPr lang="en-US" sz="2000" dirty="0"/>
              <a:t>in image feature 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156394" y="363279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Anchor category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(C+1) </a:t>
            </a:r>
            <a:r>
              <a:rPr lang="en-US" sz="1600" dirty="0"/>
              <a:t>x </a:t>
            </a:r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464869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156394" y="475463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4K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464869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2450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A9D6C-4BF3-45AB-B0D1-A1C5F37620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6" y="3112394"/>
            <a:ext cx="7818120" cy="29260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Sometimes use </a:t>
            </a:r>
            <a:r>
              <a:rPr lang="en-US" sz="2000" dirty="0">
                <a:solidFill>
                  <a:srgbClr val="C00000"/>
                </a:solidFill>
              </a:rPr>
              <a:t>category-specific</a:t>
            </a:r>
            <a:r>
              <a:rPr lang="en-US" sz="2000" dirty="0"/>
              <a:t> regression: </a:t>
            </a:r>
            <a:br>
              <a:rPr lang="en-US" sz="2000" dirty="0"/>
            </a:br>
            <a:r>
              <a:rPr lang="en-US" sz="2000" dirty="0"/>
              <a:t>Predict different box transforms for each category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156394" y="363279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Anchor category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(C+1) </a:t>
            </a:r>
            <a:r>
              <a:rPr lang="en-US" sz="1600" dirty="0"/>
              <a:t>x </a:t>
            </a:r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464869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156394" y="475463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C </a:t>
            </a:r>
            <a:r>
              <a:rPr lang="en-US" sz="1600" dirty="0"/>
              <a:t>x </a:t>
            </a:r>
            <a:r>
              <a:rPr lang="en-US" sz="1600" b="1" dirty="0">
                <a:solidFill>
                  <a:srgbClr val="0000FF"/>
                </a:solidFill>
              </a:rPr>
              <a:t>4K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464869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0630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OverFeat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94778" y="6005058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Sermanet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“Integrated Recognition, Localization and Detection using Convolutional Networks”, ICLR 2014]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AB8D2D-0F06-4C44-87EA-55B91DF580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11841" y="1981220"/>
            <a:ext cx="8149670" cy="3871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7BF88-71EE-43EE-AD7E-8F956FFE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57" y="3790719"/>
            <a:ext cx="1968793" cy="19877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549F2-9161-4150-A7CF-4EBFB9FB019A}"/>
              </a:ext>
            </a:extLst>
          </p:cNvPr>
          <p:cNvCxnSpPr/>
          <p:nvPr/>
        </p:nvCxnSpPr>
        <p:spPr>
          <a:xfrm>
            <a:off x="3809702" y="4236099"/>
            <a:ext cx="0" cy="1129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08B5E7-C960-4F03-8A2A-A5BE79CEADF2}"/>
              </a:ext>
            </a:extLst>
          </p:cNvPr>
          <p:cNvCxnSpPr>
            <a:cxnSpLocks/>
          </p:cNvCxnSpPr>
          <p:nvPr/>
        </p:nvCxnSpPr>
        <p:spPr>
          <a:xfrm flipH="1">
            <a:off x="4214328" y="5753563"/>
            <a:ext cx="1256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E6A05-7D8F-4CDA-8706-A352A2E3AACB}"/>
              </a:ext>
            </a:extLst>
          </p:cNvPr>
          <p:cNvSpPr/>
          <p:nvPr/>
        </p:nvSpPr>
        <p:spPr>
          <a:xfrm>
            <a:off x="3496822" y="4669796"/>
            <a:ext cx="3642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A3A94B-B4CB-4676-9CE3-F636CECDEAB6}"/>
              </a:ext>
            </a:extLst>
          </p:cNvPr>
          <p:cNvSpPr/>
          <p:nvPr/>
        </p:nvSpPr>
        <p:spPr>
          <a:xfrm>
            <a:off x="4630661" y="5775763"/>
            <a:ext cx="3642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61622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6125</TotalTime>
  <Words>1465</Words>
  <Application>Microsoft Office PowerPoint</Application>
  <PresentationFormat>Widescreen</PresentationFormat>
  <Paragraphs>295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ArialMT</vt:lpstr>
      <vt:lpstr>Brush Script Std</vt:lpstr>
      <vt:lpstr>Calibri</vt:lpstr>
      <vt:lpstr>Cambria Math</vt:lpstr>
      <vt:lpstr>Lucida Grande</vt:lpstr>
      <vt:lpstr>Verdana</vt:lpstr>
      <vt:lpstr>Verdana (Body)</vt:lpstr>
      <vt:lpstr>Wingdings</vt:lpstr>
      <vt:lpstr>template_informatika_slide</vt:lpstr>
      <vt:lpstr>1_template_informatika_slide</vt:lpstr>
      <vt:lpstr>Computer Vision</vt:lpstr>
      <vt:lpstr>Agenda</vt:lpstr>
      <vt:lpstr>Faster R-CNN: Two-staged</vt:lpstr>
      <vt:lpstr>Faster R-CNN: Two-staged</vt:lpstr>
      <vt:lpstr>YOLO/SSD Detection</vt:lpstr>
      <vt:lpstr>Single-Stage Object Detection</vt:lpstr>
      <vt:lpstr>Single-Stage Object Detection</vt:lpstr>
      <vt:lpstr>Single-Stage Object Detection</vt:lpstr>
      <vt:lpstr>Recall OverFeat</vt:lpstr>
      <vt:lpstr>Detection as Regression</vt:lpstr>
      <vt:lpstr>You Only Look Once</vt:lpstr>
      <vt:lpstr>You Only Look Once</vt:lpstr>
      <vt:lpstr>You Only Look Once</vt:lpstr>
      <vt:lpstr>You Only Look Once</vt:lpstr>
      <vt:lpstr>Multiple Anchor Boxes</vt:lpstr>
      <vt:lpstr>Multiple Anchor Boxes</vt:lpstr>
      <vt:lpstr>You Only Look Once</vt:lpstr>
      <vt:lpstr>Single Shot Detector</vt:lpstr>
      <vt:lpstr>Single Shot Detector</vt:lpstr>
      <vt:lpstr>YOLO Improvements</vt:lpstr>
      <vt:lpstr>YOLOv1 Detector</vt:lpstr>
      <vt:lpstr>YOLOv2 Detector</vt:lpstr>
      <vt:lpstr>YOLOv3 Detector</vt:lpstr>
      <vt:lpstr>YOLOv3 Detector</vt:lpstr>
      <vt:lpstr>DarkNet-53</vt:lpstr>
      <vt:lpstr>YOLO vs SSD</vt:lpstr>
      <vt:lpstr>PowerPoint Presentation</vt:lpstr>
      <vt:lpstr>TL;DR</vt:lpstr>
      <vt:lpstr>TL;DR – Localization</vt:lpstr>
      <vt:lpstr>TL;DR – Object Detection</vt:lpstr>
      <vt:lpstr>TL;DR – Object Detection</vt:lpstr>
      <vt:lpstr>TL;DR – Object Detection</vt:lpstr>
      <vt:lpstr>Object Detection: Lots of variables</vt:lpstr>
      <vt:lpstr>Object Detection Progress</vt:lpstr>
      <vt:lpstr>Object Detection Progress</vt:lpstr>
      <vt:lpstr>Object Detection Progress</vt:lpstr>
      <vt:lpstr>Object Detection Progress</vt:lpstr>
      <vt:lpstr>Recent Advancement</vt:lpstr>
      <vt:lpstr>PowerPoint Presentation</vt:lpstr>
      <vt:lpstr>Object Detection: Open-Source Code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550</cp:revision>
  <dcterms:created xsi:type="dcterms:W3CDTF">2012-11-14T18:53:32Z</dcterms:created>
  <dcterms:modified xsi:type="dcterms:W3CDTF">2020-11-28T00:00:02Z</dcterms:modified>
</cp:coreProperties>
</file>